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 id="2147483732" r:id="rId2"/>
  </p:sldMasterIdLst>
  <p:notesMasterIdLst>
    <p:notesMasterId r:id="rId20"/>
  </p:notesMasterIdLst>
  <p:sldIdLst>
    <p:sldId id="256" r:id="rId3"/>
    <p:sldId id="262" r:id="rId4"/>
    <p:sldId id="261" r:id="rId5"/>
    <p:sldId id="270" r:id="rId6"/>
    <p:sldId id="258" r:id="rId7"/>
    <p:sldId id="259" r:id="rId8"/>
    <p:sldId id="263" r:id="rId9"/>
    <p:sldId id="264" r:id="rId10"/>
    <p:sldId id="265" r:id="rId11"/>
    <p:sldId id="266" r:id="rId12"/>
    <p:sldId id="267" r:id="rId13"/>
    <p:sldId id="268" r:id="rId14"/>
    <p:sldId id="269" r:id="rId15"/>
    <p:sldId id="272" r:id="rId16"/>
    <p:sldId id="271" r:id="rId17"/>
    <p:sldId id="260" r:id="rId18"/>
    <p:sldId id="257"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1" autoAdjust="0"/>
    <p:restoredTop sz="94660"/>
  </p:normalViewPr>
  <p:slideViewPr>
    <p:cSldViewPr snapToGrid="0">
      <p:cViewPr varScale="1">
        <p:scale>
          <a:sx n="78" d="100"/>
          <a:sy n="78" d="100"/>
        </p:scale>
        <p:origin x="120" y="9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1AA45-C8FA-4AA9-9601-8488900B83F3}" type="datetimeFigureOut">
              <a:rPr lang="en-US" smtClean="0"/>
              <a:t>11/30/2016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1C4C60-89CE-4F16-833A-01A08404FEA1}" type="slidenum">
              <a:rPr lang="en-US" smtClean="0"/>
              <a:t>‹#›</a:t>
            </a:fld>
            <a:endParaRPr lang="en-US"/>
          </a:p>
        </p:txBody>
      </p:sp>
    </p:spTree>
    <p:extLst>
      <p:ext uri="{BB962C8B-B14F-4D97-AF65-F5344CB8AC3E}">
        <p14:creationId xmlns:p14="http://schemas.microsoft.com/office/powerpoint/2010/main" val="86073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F1C4C60-89CE-4F16-833A-01A08404FEA1}" type="slidenum">
              <a:rPr lang="en-US" smtClean="0"/>
              <a:t>7</a:t>
            </a:fld>
            <a:endParaRPr lang="en-US"/>
          </a:p>
        </p:txBody>
      </p:sp>
    </p:spTree>
    <p:extLst>
      <p:ext uri="{BB962C8B-B14F-4D97-AF65-F5344CB8AC3E}">
        <p14:creationId xmlns:p14="http://schemas.microsoft.com/office/powerpoint/2010/main" val="3128878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F1C4C60-89CE-4F16-833A-01A08404FEA1}" type="slidenum">
              <a:rPr lang="en-US" smtClean="0"/>
              <a:t>8</a:t>
            </a:fld>
            <a:endParaRPr lang="en-US"/>
          </a:p>
        </p:txBody>
      </p:sp>
    </p:spTree>
    <p:extLst>
      <p:ext uri="{BB962C8B-B14F-4D97-AF65-F5344CB8AC3E}">
        <p14:creationId xmlns:p14="http://schemas.microsoft.com/office/powerpoint/2010/main" val="41274676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F1C4C60-89CE-4F16-833A-01A08404FEA1}" type="slidenum">
              <a:rPr lang="en-US" smtClean="0"/>
              <a:t>14</a:t>
            </a:fld>
            <a:endParaRPr lang="en-US"/>
          </a:p>
        </p:txBody>
      </p:sp>
    </p:spTree>
    <p:extLst>
      <p:ext uri="{BB962C8B-B14F-4D97-AF65-F5344CB8AC3E}">
        <p14:creationId xmlns:p14="http://schemas.microsoft.com/office/powerpoint/2010/main" val="2848322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F1C4C60-89CE-4F16-833A-01A08404FEA1}" type="slidenum">
              <a:rPr lang="en-US" smtClean="0"/>
              <a:t>15</a:t>
            </a:fld>
            <a:endParaRPr lang="en-US"/>
          </a:p>
        </p:txBody>
      </p:sp>
    </p:spTree>
    <p:extLst>
      <p:ext uri="{BB962C8B-B14F-4D97-AF65-F5344CB8AC3E}">
        <p14:creationId xmlns:p14="http://schemas.microsoft.com/office/powerpoint/2010/main" val="2094637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123B00A-A5B1-40B7-B279-9A491B55DE71}" type="datetime1">
              <a:rPr lang="en-US" smtClean="0"/>
              <a:t>11/30/2016</a:t>
            </a:fld>
            <a:endParaRPr lang="en-US"/>
          </a:p>
        </p:txBody>
      </p:sp>
      <p:sp>
        <p:nvSpPr>
          <p:cNvPr id="5" name="Footer Placeholder 4"/>
          <p:cNvSpPr>
            <a:spLocks noGrp="1"/>
          </p:cNvSpPr>
          <p:nvPr>
            <p:ph type="ftr" sz="quarter" idx="11"/>
          </p:nvPr>
        </p:nvSpPr>
        <p:spPr/>
        <p:txBody>
          <a:bodyPr/>
          <a:lstStyle/>
          <a:p>
            <a:r>
              <a:rPr lang="en-US"/>
              <a:t>School of Computing and Information Sciences : Florida International University</a:t>
            </a:r>
          </a:p>
        </p:txBody>
      </p:sp>
      <p:sp>
        <p:nvSpPr>
          <p:cNvPr id="6" name="Slide Number Placeholder 5"/>
          <p:cNvSpPr>
            <a:spLocks noGrp="1"/>
          </p:cNvSpPr>
          <p:nvPr>
            <p:ph type="sldNum" sz="quarter" idx="12"/>
          </p:nvPr>
        </p:nvSpPr>
        <p:spPr/>
        <p:txBody>
          <a:bodyPr/>
          <a:lstStyle/>
          <a:p>
            <a:fld id="{E9F0A4EB-221E-4C48-AC8C-D20760A2FCE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7124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D0E7A7-A985-45A2-88CE-81895607312E}" type="datetime1">
              <a:rPr lang="en-US" smtClean="0"/>
              <a:t>11/30/2016</a:t>
            </a:fld>
            <a:endParaRPr lang="en-US"/>
          </a:p>
        </p:txBody>
      </p:sp>
      <p:sp>
        <p:nvSpPr>
          <p:cNvPr id="5" name="Footer Placeholder 4"/>
          <p:cNvSpPr>
            <a:spLocks noGrp="1"/>
          </p:cNvSpPr>
          <p:nvPr>
            <p:ph type="ftr" sz="quarter" idx="11"/>
          </p:nvPr>
        </p:nvSpPr>
        <p:spPr/>
        <p:txBody>
          <a:bodyPr/>
          <a:lstStyle/>
          <a:p>
            <a:r>
              <a:rPr lang="en-US"/>
              <a:t>School of Computing and Information Sciences : Florida International University</a:t>
            </a:r>
          </a:p>
        </p:txBody>
      </p:sp>
      <p:sp>
        <p:nvSpPr>
          <p:cNvPr id="6" name="Slide Number Placeholder 5"/>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1546180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57D535-8CED-41EC-A6D7-07927678741B}" type="datetime1">
              <a:rPr lang="en-US" smtClean="0"/>
              <a:t>11/30/2016</a:t>
            </a:fld>
            <a:endParaRPr lang="en-US"/>
          </a:p>
        </p:txBody>
      </p:sp>
      <p:sp>
        <p:nvSpPr>
          <p:cNvPr id="5" name="Footer Placeholder 4"/>
          <p:cNvSpPr>
            <a:spLocks noGrp="1"/>
          </p:cNvSpPr>
          <p:nvPr>
            <p:ph type="ftr" sz="quarter" idx="11"/>
          </p:nvPr>
        </p:nvSpPr>
        <p:spPr/>
        <p:txBody>
          <a:bodyPr/>
          <a:lstStyle/>
          <a:p>
            <a:r>
              <a:rPr lang="en-US"/>
              <a:t>School of Computing and Information Sciences : Florida International University</a:t>
            </a:r>
          </a:p>
        </p:txBody>
      </p:sp>
      <p:sp>
        <p:nvSpPr>
          <p:cNvPr id="6" name="Slide Number Placeholder 5"/>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638899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123B00A-A5B1-40B7-B279-9A491B55DE71}" type="datetime1">
              <a:rPr lang="en-US" smtClean="0"/>
              <a:t>11/30/2016</a:t>
            </a:fld>
            <a:endParaRPr lang="en-US"/>
          </a:p>
        </p:txBody>
      </p:sp>
      <p:sp>
        <p:nvSpPr>
          <p:cNvPr id="5" name="Footer Placeholder 4"/>
          <p:cNvSpPr>
            <a:spLocks noGrp="1"/>
          </p:cNvSpPr>
          <p:nvPr>
            <p:ph type="ftr" sz="quarter" idx="11"/>
          </p:nvPr>
        </p:nvSpPr>
        <p:spPr/>
        <p:txBody>
          <a:bodyPr/>
          <a:lstStyle/>
          <a:p>
            <a:r>
              <a:rPr lang="en-US"/>
              <a:t>School of Computing and Information Sciences : Florida International University</a:t>
            </a:r>
          </a:p>
        </p:txBody>
      </p:sp>
      <p:sp>
        <p:nvSpPr>
          <p:cNvPr id="6" name="Slide Number Placeholder 5"/>
          <p:cNvSpPr>
            <a:spLocks noGrp="1"/>
          </p:cNvSpPr>
          <p:nvPr>
            <p:ph type="sldNum" sz="quarter" idx="12"/>
          </p:nvPr>
        </p:nvSpPr>
        <p:spPr/>
        <p:txBody>
          <a:bodyPr/>
          <a:lstStyle/>
          <a:p>
            <a:fld id="{E9F0A4EB-221E-4C48-AC8C-D20760A2FCE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96568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5C09BC-BF64-4289-9702-1FC628561677}" type="datetime1">
              <a:rPr lang="en-US" smtClean="0"/>
              <a:t>11/30/2016</a:t>
            </a:fld>
            <a:endParaRPr lang="en-US"/>
          </a:p>
        </p:txBody>
      </p:sp>
      <p:sp>
        <p:nvSpPr>
          <p:cNvPr id="5" name="Footer Placeholder 4"/>
          <p:cNvSpPr>
            <a:spLocks noGrp="1"/>
          </p:cNvSpPr>
          <p:nvPr>
            <p:ph type="ftr" sz="quarter" idx="11"/>
          </p:nvPr>
        </p:nvSpPr>
        <p:spPr/>
        <p:txBody>
          <a:bodyPr/>
          <a:lstStyle/>
          <a:p>
            <a:r>
              <a:rPr lang="en-US"/>
              <a:t>School of Computing and Information Sciences : Florida International University</a:t>
            </a:r>
          </a:p>
        </p:txBody>
      </p:sp>
      <p:sp>
        <p:nvSpPr>
          <p:cNvPr id="6" name="Slide Number Placeholder 5"/>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12617962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DAE6333-AFB2-45D2-A6BE-B84660ECD921}" type="datetime1">
              <a:rPr lang="en-US" smtClean="0"/>
              <a:t>11/30/2016</a:t>
            </a:fld>
            <a:endParaRPr lang="en-US"/>
          </a:p>
        </p:txBody>
      </p:sp>
      <p:sp>
        <p:nvSpPr>
          <p:cNvPr id="5" name="Footer Placeholder 4"/>
          <p:cNvSpPr>
            <a:spLocks noGrp="1"/>
          </p:cNvSpPr>
          <p:nvPr>
            <p:ph type="ftr" sz="quarter" idx="11"/>
          </p:nvPr>
        </p:nvSpPr>
        <p:spPr/>
        <p:txBody>
          <a:bodyPr/>
          <a:lstStyle/>
          <a:p>
            <a:r>
              <a:rPr lang="en-US"/>
              <a:t>School of Computing and Information Sciences : Florida International University</a:t>
            </a:r>
          </a:p>
        </p:txBody>
      </p:sp>
      <p:sp>
        <p:nvSpPr>
          <p:cNvPr id="6" name="Slide Number Placeholder 5"/>
          <p:cNvSpPr>
            <a:spLocks noGrp="1"/>
          </p:cNvSpPr>
          <p:nvPr>
            <p:ph type="sldNum" sz="quarter" idx="12"/>
          </p:nvPr>
        </p:nvSpPr>
        <p:spPr/>
        <p:txBody>
          <a:bodyPr/>
          <a:lstStyle/>
          <a:p>
            <a:fld id="{E9F0A4EB-221E-4C48-AC8C-D20760A2FCE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01962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859151"/>
          </a:xfrm>
        </p:spPr>
        <p:txBody>
          <a:bodyPr/>
          <a:lstStyle/>
          <a:p>
            <a:r>
              <a:rPr lang="en-US" dirty="0"/>
              <a:t>Click to edit Master title style</a:t>
            </a:r>
          </a:p>
        </p:txBody>
      </p:sp>
      <p:sp>
        <p:nvSpPr>
          <p:cNvPr id="3" name="Content Placeholder 2"/>
          <p:cNvSpPr>
            <a:spLocks noGrp="1"/>
          </p:cNvSpPr>
          <p:nvPr>
            <p:ph sz="half" idx="1"/>
          </p:nvPr>
        </p:nvSpPr>
        <p:spPr>
          <a:xfrm>
            <a:off x="1097278" y="1299990"/>
            <a:ext cx="4937760" cy="45691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299990"/>
            <a:ext cx="4937760" cy="45691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744F70-E66A-44EE-8739-BB6F6CE8EFF6}" type="datetime1">
              <a:rPr lang="en-US" smtClean="0"/>
              <a:t>11/30/2016</a:t>
            </a:fld>
            <a:endParaRPr lang="en-US"/>
          </a:p>
        </p:txBody>
      </p:sp>
      <p:sp>
        <p:nvSpPr>
          <p:cNvPr id="6" name="Footer Placeholder 5"/>
          <p:cNvSpPr>
            <a:spLocks noGrp="1"/>
          </p:cNvSpPr>
          <p:nvPr>
            <p:ph type="ftr" sz="quarter" idx="11"/>
          </p:nvPr>
        </p:nvSpPr>
        <p:spPr/>
        <p:txBody>
          <a:bodyPr/>
          <a:lstStyle/>
          <a:p>
            <a:r>
              <a:rPr lang="en-US"/>
              <a:t>School of Computing and Information Sciences : Florida International University</a:t>
            </a:r>
          </a:p>
        </p:txBody>
      </p:sp>
      <p:sp>
        <p:nvSpPr>
          <p:cNvPr id="7" name="Slide Number Placeholder 6"/>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30124708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8261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311007"/>
            <a:ext cx="4937760" cy="396607"/>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1806766"/>
            <a:ext cx="4937760" cy="41537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311007"/>
            <a:ext cx="4937760" cy="396607"/>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1806766"/>
            <a:ext cx="4937760" cy="41537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DFF9B8-9692-4818-8569-B5DB1967F8DA}" type="datetime1">
              <a:rPr lang="en-US" smtClean="0"/>
              <a:t>11/30/2016</a:t>
            </a:fld>
            <a:endParaRPr lang="en-US"/>
          </a:p>
        </p:txBody>
      </p:sp>
      <p:sp>
        <p:nvSpPr>
          <p:cNvPr id="8" name="Footer Placeholder 7"/>
          <p:cNvSpPr>
            <a:spLocks noGrp="1"/>
          </p:cNvSpPr>
          <p:nvPr>
            <p:ph type="ftr" sz="quarter" idx="11"/>
          </p:nvPr>
        </p:nvSpPr>
        <p:spPr/>
        <p:txBody>
          <a:bodyPr/>
          <a:lstStyle/>
          <a:p>
            <a:r>
              <a:rPr lang="en-US"/>
              <a:t>School of Computing and Information Sciences : Florida International University</a:t>
            </a:r>
          </a:p>
        </p:txBody>
      </p:sp>
      <p:sp>
        <p:nvSpPr>
          <p:cNvPr id="9" name="Slide Number Placeholder 8"/>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37024793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F29F6CC-6AA2-4C60-84F1-11238FBE9D42}" type="datetime1">
              <a:rPr lang="en-US" smtClean="0"/>
              <a:t>11/30/2016</a:t>
            </a:fld>
            <a:endParaRPr lang="en-US"/>
          </a:p>
        </p:txBody>
      </p:sp>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20316125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124E566-CE08-49B8-9BD3-830AC60FB59E}" type="datetime1">
              <a:rPr lang="en-US" smtClean="0"/>
              <a:t>11/30/2016</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School of Computing and Information Sciences : Florida International University</a:t>
            </a:r>
          </a:p>
        </p:txBody>
      </p:sp>
      <p:sp>
        <p:nvSpPr>
          <p:cNvPr id="9" name="Slide Number Placeholder 8"/>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32982060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D9F604B-2538-48EF-8143-0793C8C14652}" type="datetime1">
              <a:rPr lang="en-US" smtClean="0"/>
              <a:t>11/30/2016</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School of Computing and Information Sciences : Florida International University</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9F0A4EB-221E-4C48-AC8C-D20760A2FCEB}" type="slidenum">
              <a:rPr lang="en-US" smtClean="0"/>
              <a:t>‹#›</a:t>
            </a:fld>
            <a:endParaRPr lang="en-US"/>
          </a:p>
        </p:txBody>
      </p:sp>
    </p:spTree>
    <p:extLst>
      <p:ext uri="{BB962C8B-B14F-4D97-AF65-F5344CB8AC3E}">
        <p14:creationId xmlns:p14="http://schemas.microsoft.com/office/powerpoint/2010/main" val="2441720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5C09BC-BF64-4289-9702-1FC628561677}" type="datetime1">
              <a:rPr lang="en-US" smtClean="0"/>
              <a:t>11/30/2016</a:t>
            </a:fld>
            <a:endParaRPr lang="en-US"/>
          </a:p>
        </p:txBody>
      </p:sp>
      <p:sp>
        <p:nvSpPr>
          <p:cNvPr id="5" name="Footer Placeholder 4"/>
          <p:cNvSpPr>
            <a:spLocks noGrp="1"/>
          </p:cNvSpPr>
          <p:nvPr>
            <p:ph type="ftr" sz="quarter" idx="11"/>
          </p:nvPr>
        </p:nvSpPr>
        <p:spPr/>
        <p:txBody>
          <a:bodyPr/>
          <a:lstStyle/>
          <a:p>
            <a:r>
              <a:rPr lang="en-US"/>
              <a:t>School of Computing and Information Sciences : Florida International University</a:t>
            </a:r>
          </a:p>
        </p:txBody>
      </p:sp>
      <p:sp>
        <p:nvSpPr>
          <p:cNvPr id="6" name="Slide Number Placeholder 5"/>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22250119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6E2F981-E132-459B-9E4E-F7D44F4DFCE1}" type="datetime1">
              <a:rPr lang="en-US" smtClean="0"/>
              <a:t>11/30/2016</a:t>
            </a:fld>
            <a:endParaRPr lang="en-US"/>
          </a:p>
        </p:txBody>
      </p:sp>
      <p:sp>
        <p:nvSpPr>
          <p:cNvPr id="6" name="Footer Placeholder 5"/>
          <p:cNvSpPr>
            <a:spLocks noGrp="1"/>
          </p:cNvSpPr>
          <p:nvPr>
            <p:ph type="ftr" sz="quarter" idx="11"/>
          </p:nvPr>
        </p:nvSpPr>
        <p:spPr/>
        <p:txBody>
          <a:bodyPr/>
          <a:lstStyle/>
          <a:p>
            <a:r>
              <a:rPr lang="en-US"/>
              <a:t>School of Computing and Information Sciences : Florida International University</a:t>
            </a:r>
          </a:p>
        </p:txBody>
      </p:sp>
      <p:sp>
        <p:nvSpPr>
          <p:cNvPr id="7" name="Slide Number Placeholder 6"/>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16060309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D0E7A7-A985-45A2-88CE-81895607312E}" type="datetime1">
              <a:rPr lang="en-US" smtClean="0"/>
              <a:t>11/30/2016</a:t>
            </a:fld>
            <a:endParaRPr lang="en-US"/>
          </a:p>
        </p:txBody>
      </p:sp>
      <p:sp>
        <p:nvSpPr>
          <p:cNvPr id="5" name="Footer Placeholder 4"/>
          <p:cNvSpPr>
            <a:spLocks noGrp="1"/>
          </p:cNvSpPr>
          <p:nvPr>
            <p:ph type="ftr" sz="quarter" idx="11"/>
          </p:nvPr>
        </p:nvSpPr>
        <p:spPr/>
        <p:txBody>
          <a:bodyPr/>
          <a:lstStyle/>
          <a:p>
            <a:r>
              <a:rPr lang="en-US"/>
              <a:t>School of Computing and Information Sciences : Florida International University</a:t>
            </a:r>
          </a:p>
        </p:txBody>
      </p:sp>
      <p:sp>
        <p:nvSpPr>
          <p:cNvPr id="6" name="Slide Number Placeholder 5"/>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415817226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57D535-8CED-41EC-A6D7-07927678741B}" type="datetime1">
              <a:rPr lang="en-US" smtClean="0"/>
              <a:t>11/30/2016</a:t>
            </a:fld>
            <a:endParaRPr lang="en-US"/>
          </a:p>
        </p:txBody>
      </p:sp>
      <p:sp>
        <p:nvSpPr>
          <p:cNvPr id="5" name="Footer Placeholder 4"/>
          <p:cNvSpPr>
            <a:spLocks noGrp="1"/>
          </p:cNvSpPr>
          <p:nvPr>
            <p:ph type="ftr" sz="quarter" idx="11"/>
          </p:nvPr>
        </p:nvSpPr>
        <p:spPr/>
        <p:txBody>
          <a:bodyPr/>
          <a:lstStyle/>
          <a:p>
            <a:r>
              <a:rPr lang="en-US"/>
              <a:t>School of Computing and Information Sciences : Florida International University</a:t>
            </a:r>
          </a:p>
        </p:txBody>
      </p:sp>
      <p:sp>
        <p:nvSpPr>
          <p:cNvPr id="6" name="Slide Number Placeholder 5"/>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2587590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DAE6333-AFB2-45D2-A6BE-B84660ECD921}" type="datetime1">
              <a:rPr lang="en-US" smtClean="0"/>
              <a:t>11/30/2016</a:t>
            </a:fld>
            <a:endParaRPr lang="en-US"/>
          </a:p>
        </p:txBody>
      </p:sp>
      <p:sp>
        <p:nvSpPr>
          <p:cNvPr id="5" name="Footer Placeholder 4"/>
          <p:cNvSpPr>
            <a:spLocks noGrp="1"/>
          </p:cNvSpPr>
          <p:nvPr>
            <p:ph type="ftr" sz="quarter" idx="11"/>
          </p:nvPr>
        </p:nvSpPr>
        <p:spPr/>
        <p:txBody>
          <a:bodyPr/>
          <a:lstStyle/>
          <a:p>
            <a:r>
              <a:rPr lang="en-US"/>
              <a:t>School of Computing and Information Sciences : Florida International University</a:t>
            </a:r>
          </a:p>
        </p:txBody>
      </p:sp>
      <p:sp>
        <p:nvSpPr>
          <p:cNvPr id="6" name="Slide Number Placeholder 5"/>
          <p:cNvSpPr>
            <a:spLocks noGrp="1"/>
          </p:cNvSpPr>
          <p:nvPr>
            <p:ph type="sldNum" sz="quarter" idx="12"/>
          </p:nvPr>
        </p:nvSpPr>
        <p:spPr/>
        <p:txBody>
          <a:bodyPr/>
          <a:lstStyle/>
          <a:p>
            <a:fld id="{E9F0A4EB-221E-4C48-AC8C-D20760A2FCE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20440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744F70-E66A-44EE-8739-BB6F6CE8EFF6}" type="datetime1">
              <a:rPr lang="en-US" smtClean="0"/>
              <a:t>11/30/2016</a:t>
            </a:fld>
            <a:endParaRPr lang="en-US"/>
          </a:p>
        </p:txBody>
      </p:sp>
      <p:sp>
        <p:nvSpPr>
          <p:cNvPr id="6" name="Footer Placeholder 5"/>
          <p:cNvSpPr>
            <a:spLocks noGrp="1"/>
          </p:cNvSpPr>
          <p:nvPr>
            <p:ph type="ftr" sz="quarter" idx="11"/>
          </p:nvPr>
        </p:nvSpPr>
        <p:spPr/>
        <p:txBody>
          <a:bodyPr/>
          <a:lstStyle/>
          <a:p>
            <a:r>
              <a:rPr lang="en-US"/>
              <a:t>School of Computing and Information Sciences : Florida International University</a:t>
            </a:r>
          </a:p>
        </p:txBody>
      </p:sp>
      <p:sp>
        <p:nvSpPr>
          <p:cNvPr id="7" name="Slide Number Placeholder 6"/>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1174309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DFF9B8-9692-4818-8569-B5DB1967F8DA}" type="datetime1">
              <a:rPr lang="en-US" smtClean="0"/>
              <a:t>11/30/2016</a:t>
            </a:fld>
            <a:endParaRPr lang="en-US"/>
          </a:p>
        </p:txBody>
      </p:sp>
      <p:sp>
        <p:nvSpPr>
          <p:cNvPr id="8" name="Footer Placeholder 7"/>
          <p:cNvSpPr>
            <a:spLocks noGrp="1"/>
          </p:cNvSpPr>
          <p:nvPr>
            <p:ph type="ftr" sz="quarter" idx="11"/>
          </p:nvPr>
        </p:nvSpPr>
        <p:spPr/>
        <p:txBody>
          <a:bodyPr/>
          <a:lstStyle/>
          <a:p>
            <a:r>
              <a:rPr lang="en-US"/>
              <a:t>School of Computing and Information Sciences : Florida International University</a:t>
            </a:r>
          </a:p>
        </p:txBody>
      </p:sp>
      <p:sp>
        <p:nvSpPr>
          <p:cNvPr id="9" name="Slide Number Placeholder 8"/>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483027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F29F6CC-6AA2-4C60-84F1-11238FBE9D42}" type="datetime1">
              <a:rPr lang="en-US" smtClean="0"/>
              <a:t>11/30/2016</a:t>
            </a:fld>
            <a:endParaRPr lang="en-US"/>
          </a:p>
        </p:txBody>
      </p:sp>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2599109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124E566-CE08-49B8-9BD3-830AC60FB59E}" type="datetime1">
              <a:rPr lang="en-US" smtClean="0"/>
              <a:t>11/30/2016</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School of Computing and Information Sciences : Florida International University</a:t>
            </a:r>
          </a:p>
        </p:txBody>
      </p:sp>
      <p:sp>
        <p:nvSpPr>
          <p:cNvPr id="9" name="Slide Number Placeholder 8"/>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4102711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D9F604B-2538-48EF-8143-0793C8C14652}" type="datetime1">
              <a:rPr lang="en-US" smtClean="0"/>
              <a:t>11/30/2016</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School of Computing and Information Sciences : Florida International University</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9F0A4EB-221E-4C48-AC8C-D20760A2FCEB}" type="slidenum">
              <a:rPr lang="en-US" smtClean="0"/>
              <a:t>‹#›</a:t>
            </a:fld>
            <a:endParaRPr lang="en-US"/>
          </a:p>
        </p:txBody>
      </p:sp>
    </p:spTree>
    <p:extLst>
      <p:ext uri="{BB962C8B-B14F-4D97-AF65-F5344CB8AC3E}">
        <p14:creationId xmlns:p14="http://schemas.microsoft.com/office/powerpoint/2010/main" val="3214400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6E2F981-E132-459B-9E4E-F7D44F4DFCE1}" type="datetime1">
              <a:rPr lang="en-US" smtClean="0"/>
              <a:t>11/30/2016</a:t>
            </a:fld>
            <a:endParaRPr lang="en-US"/>
          </a:p>
        </p:txBody>
      </p:sp>
      <p:sp>
        <p:nvSpPr>
          <p:cNvPr id="6" name="Footer Placeholder 5"/>
          <p:cNvSpPr>
            <a:spLocks noGrp="1"/>
          </p:cNvSpPr>
          <p:nvPr>
            <p:ph type="ftr" sz="quarter" idx="11"/>
          </p:nvPr>
        </p:nvSpPr>
        <p:spPr/>
        <p:txBody>
          <a:bodyPr/>
          <a:lstStyle/>
          <a:p>
            <a:r>
              <a:rPr lang="en-US"/>
              <a:t>School of Computing and Information Sciences : Florida International University</a:t>
            </a:r>
          </a:p>
        </p:txBody>
      </p:sp>
      <p:sp>
        <p:nvSpPr>
          <p:cNvPr id="7" name="Slide Number Placeholder 6"/>
          <p:cNvSpPr>
            <a:spLocks noGrp="1"/>
          </p:cNvSpPr>
          <p:nvPr>
            <p:ph type="sldNum" sz="quarter" idx="12"/>
          </p:nvPr>
        </p:nvSpPr>
        <p:spPr/>
        <p:txBody>
          <a:bodyPr/>
          <a:lstStyle/>
          <a:p>
            <a:fld id="{E9F0A4EB-221E-4C48-AC8C-D20760A2FCEB}" type="slidenum">
              <a:rPr lang="en-US" smtClean="0"/>
              <a:t>‹#›</a:t>
            </a:fld>
            <a:endParaRPr lang="en-US"/>
          </a:p>
        </p:txBody>
      </p:sp>
    </p:spTree>
    <p:extLst>
      <p:ext uri="{BB962C8B-B14F-4D97-AF65-F5344CB8AC3E}">
        <p14:creationId xmlns:p14="http://schemas.microsoft.com/office/powerpoint/2010/main" val="30739262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2BB81A0-91FC-46BF-B50B-BABF5F4D2572}" type="datetime1">
              <a:rPr lang="en-US" smtClean="0"/>
              <a:t>11/30/2016</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School of Computing and Information Sciences : Florida International University</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9F0A4EB-221E-4C48-AC8C-D20760A2FCEB}"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3544013"/>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859151"/>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97280" y="1275520"/>
            <a:ext cx="10058400" cy="4593574"/>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2BB81A0-91FC-46BF-B50B-BABF5F4D2572}" type="datetime1">
              <a:rPr lang="en-US" smtClean="0"/>
              <a:t>11/30/2016</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School of Computing and Information Sciences : Florida International University</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9F0A4EB-221E-4C48-AC8C-D20760A2FCEB}" type="slidenum">
              <a:rPr lang="en-US" smtClean="0"/>
              <a:t>‹#›</a:t>
            </a:fld>
            <a:endParaRPr lang="en-US"/>
          </a:p>
        </p:txBody>
      </p:sp>
      <p:cxnSp>
        <p:nvCxnSpPr>
          <p:cNvPr id="10" name="Straight Connector 9"/>
          <p:cNvCxnSpPr/>
          <p:nvPr/>
        </p:nvCxnSpPr>
        <p:spPr>
          <a:xfrm>
            <a:off x="1141348" y="120903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4719613"/>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hyperlink" Target="mailto:dmart120@fiu.edu" TargetMode="External"/><Relationship Id="rId7" Type="http://schemas.openxmlformats.org/officeDocument/2006/relationships/image" Target="../media/image26.png"/><Relationship Id="rId2" Type="http://schemas.openxmlformats.org/officeDocument/2006/relationships/hyperlink" Target="mailto:bzamo007@fiu.edu" TargetMode="External"/><Relationship Id="rId1" Type="http://schemas.openxmlformats.org/officeDocument/2006/relationships/slideLayout" Target="../slideLayouts/slideLayout13.xml"/><Relationship Id="rId6" Type="http://schemas.openxmlformats.org/officeDocument/2006/relationships/image" Target="../media/image25.png"/><Relationship Id="rId5" Type="http://schemas.openxmlformats.org/officeDocument/2006/relationships/image" Target="../media/image2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7.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7.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068901"/>
            <a:ext cx="9144000" cy="1814167"/>
          </a:xfrm>
        </p:spPr>
        <p:txBody>
          <a:bodyPr>
            <a:normAutofit fontScale="90000"/>
          </a:bodyPr>
          <a:lstStyle/>
          <a:p>
            <a:pPr algn="ctr"/>
            <a:r>
              <a:rPr lang="en-US" dirty="0"/>
              <a:t>BOLO Flier Creator Version 6</a:t>
            </a:r>
          </a:p>
        </p:txBody>
      </p:sp>
      <p:sp>
        <p:nvSpPr>
          <p:cNvPr id="3" name="Subtitle 2"/>
          <p:cNvSpPr>
            <a:spLocks noGrp="1"/>
          </p:cNvSpPr>
          <p:nvPr>
            <p:ph type="subTitle" idx="1"/>
          </p:nvPr>
        </p:nvSpPr>
        <p:spPr/>
        <p:txBody>
          <a:bodyPr>
            <a:normAutofit fontScale="85000" lnSpcReduction="20000"/>
          </a:bodyPr>
          <a:lstStyle/>
          <a:p>
            <a:pPr algn="ctr"/>
            <a:r>
              <a:rPr lang="en-US" b="1" dirty="0"/>
              <a:t>Team Members</a:t>
            </a:r>
            <a:r>
              <a:rPr lang="en-US" dirty="0"/>
              <a:t>: Brian Zamora, Dominick Martelly</a:t>
            </a:r>
          </a:p>
          <a:p>
            <a:pPr algn="ctr"/>
            <a:r>
              <a:rPr lang="en-US" b="1" dirty="0"/>
              <a:t>Project Owners</a:t>
            </a:r>
            <a:r>
              <a:rPr lang="en-US" dirty="0"/>
              <a:t>: Jason Cohen, Frank Jagger</a:t>
            </a:r>
          </a:p>
          <a:p>
            <a:pPr algn="ctr"/>
            <a:r>
              <a:rPr lang="en-US" b="1" dirty="0"/>
              <a:t>Instructor</a:t>
            </a:r>
            <a:r>
              <a:rPr lang="en-US" dirty="0"/>
              <a:t>: Masoud Sadjadi</a:t>
            </a:r>
          </a:p>
        </p:txBody>
      </p:sp>
      <p:sp>
        <p:nvSpPr>
          <p:cNvPr id="5" name="Footer Placeholder 4"/>
          <p:cNvSpPr>
            <a:spLocks noGrp="1"/>
          </p:cNvSpPr>
          <p:nvPr>
            <p:ph type="ftr" sz="quarter" idx="11"/>
          </p:nvPr>
        </p:nvSpPr>
        <p:spPr>
          <a:xfrm>
            <a:off x="3501189" y="6459785"/>
            <a:ext cx="5390148" cy="365125"/>
          </a:xfrm>
        </p:spPr>
        <p:txBody>
          <a:bodyPr/>
          <a:lstStyle/>
          <a:p>
            <a:r>
              <a:rPr lang="en-US" sz="1000" dirty="0"/>
              <a:t>School of Computing and Information Sciences : Florida International Universit</a:t>
            </a:r>
            <a:r>
              <a:rPr lang="en-US" dirty="0"/>
              <a:t>y</a:t>
            </a:r>
          </a:p>
        </p:txBody>
      </p:sp>
      <p:sp>
        <p:nvSpPr>
          <p:cNvPr id="6" name="Slide Number Placeholder 5"/>
          <p:cNvSpPr>
            <a:spLocks noGrp="1"/>
          </p:cNvSpPr>
          <p:nvPr>
            <p:ph type="sldNum" sz="quarter" idx="12"/>
          </p:nvPr>
        </p:nvSpPr>
        <p:spPr/>
        <p:txBody>
          <a:bodyPr/>
          <a:lstStyle/>
          <a:p>
            <a:fld id="{E9F0A4EB-221E-4C48-AC8C-D20760A2FCEB}" type="slidenum">
              <a:rPr lang="en-US" sz="1200" smtClean="0"/>
              <a:t>1</a:t>
            </a:fld>
            <a:endParaRPr lang="en-US" dirty="0"/>
          </a:p>
        </p:txBody>
      </p:sp>
      <p:sp>
        <p:nvSpPr>
          <p:cNvPr id="4" name="TextBox 3"/>
          <p:cNvSpPr txBox="1"/>
          <p:nvPr/>
        </p:nvSpPr>
        <p:spPr>
          <a:xfrm>
            <a:off x="1524000" y="172910"/>
            <a:ext cx="9144000" cy="1323439"/>
          </a:xfrm>
          <a:prstGeom prst="rect">
            <a:avLst/>
          </a:prstGeom>
          <a:noFill/>
        </p:spPr>
        <p:txBody>
          <a:bodyPr wrap="square" rtlCol="0">
            <a:spAutoFit/>
          </a:bodyPr>
          <a:lstStyle/>
          <a:p>
            <a:pPr algn="ctr"/>
            <a:r>
              <a:rPr lang="en-US" sz="4000" dirty="0"/>
              <a:t>Final Presentation</a:t>
            </a:r>
          </a:p>
          <a:p>
            <a:pPr algn="ctr"/>
            <a:r>
              <a:rPr lang="en-US" sz="4000" dirty="0"/>
              <a:t>Fall 2016</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0458" y="172910"/>
            <a:ext cx="1921286" cy="2037727"/>
          </a:xfrm>
          <a:prstGeom prst="rect">
            <a:avLst/>
          </a:prstGeom>
        </p:spPr>
      </p:pic>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357" y="188873"/>
            <a:ext cx="1921286" cy="2037727"/>
          </a:xfrm>
          <a:prstGeom prst="rect">
            <a:avLst/>
          </a:prstGeom>
        </p:spPr>
      </p:pic>
    </p:spTree>
    <p:extLst>
      <p:ext uri="{BB962C8B-B14F-4D97-AF65-F5344CB8AC3E}">
        <p14:creationId xmlns:p14="http://schemas.microsoft.com/office/powerpoint/2010/main" val="13465558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#1179 – View All Pictures On Bolo Details Page</a:t>
            </a:r>
            <a:endParaRPr lang="en-US"/>
          </a:p>
        </p:txBody>
      </p:sp>
      <p:pic>
        <p:nvPicPr>
          <p:cNvPr id="6" name="Content Placeholder 5" descr="BOLO1.png"/>
          <p:cNvPicPr>
            <a:picLocks noGrp="1" noChangeAspect="1"/>
          </p:cNvPicPr>
          <p:nvPr>
            <p:ph idx="1"/>
          </p:nvPr>
        </p:nvPicPr>
        <p:blipFill>
          <a:blip r:embed="rId2"/>
          <a:stretch>
            <a:fillRect/>
          </a:stretch>
        </p:blipFill>
        <p:spPr>
          <a:xfrm>
            <a:off x="28584" y="1333500"/>
            <a:ext cx="8105206" cy="4594225"/>
          </a:xfrm>
        </p:spPr>
      </p:pic>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10</a:t>
            </a:fld>
            <a:endParaRPr lang="en-US"/>
          </a:p>
        </p:txBody>
      </p:sp>
      <p:sp>
        <p:nvSpPr>
          <p:cNvPr id="7" name="Content Placeholder 2"/>
          <p:cNvSpPr txBox="1">
            <a:spLocks/>
          </p:cNvSpPr>
          <p:nvPr/>
        </p:nvSpPr>
        <p:spPr>
          <a:xfrm>
            <a:off x="8139187" y="1266825"/>
            <a:ext cx="3880677" cy="4994275"/>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solidFill>
                  <a:srgbClr val="FFFFFF"/>
                </a:solidFill>
                <a:latin typeface="Calibri"/>
              </a:rPr>
              <a:t>This added functionality, allows a user to view all pictures that a Bolo flier has.</a:t>
            </a:r>
          </a:p>
          <a:p>
            <a:r>
              <a:rPr lang="EN-US" dirty="0">
                <a:solidFill>
                  <a:srgbClr val="FFFFFF"/>
                </a:solidFill>
                <a:latin typeface="Calibri"/>
              </a:rPr>
              <a:t>In previous versions, the user was only able to see the featured image even if more pictures were also uploaded.</a:t>
            </a:r>
          </a:p>
        </p:txBody>
      </p:sp>
    </p:spTree>
    <p:extLst>
      <p:ext uri="{BB962C8B-B14F-4D97-AF65-F5344CB8AC3E}">
        <p14:creationId xmlns:p14="http://schemas.microsoft.com/office/powerpoint/2010/main" val="1884444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#1196 – BOLO Template Rendering</a:t>
            </a:r>
            <a:endParaRPr lang="en-US"/>
          </a:p>
        </p:txBody>
      </p:sp>
      <p:pic>
        <p:nvPicPr>
          <p:cNvPr id="6" name="Content Placeholder 5" descr="Category Rendering.png"/>
          <p:cNvPicPr>
            <a:picLocks noGrp="1" noChangeAspect="1"/>
          </p:cNvPicPr>
          <p:nvPr>
            <p:ph idx="1"/>
          </p:nvPr>
        </p:nvPicPr>
        <p:blipFill>
          <a:blip r:embed="rId2"/>
          <a:stretch>
            <a:fillRect/>
          </a:stretch>
        </p:blipFill>
        <p:spPr>
          <a:xfrm>
            <a:off x="38112" y="1323975"/>
            <a:ext cx="8215479" cy="4594225"/>
          </a:xfrm>
        </p:spPr>
      </p:pic>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11</a:t>
            </a:fld>
            <a:endParaRPr lang="en-US"/>
          </a:p>
        </p:txBody>
      </p:sp>
      <p:sp>
        <p:nvSpPr>
          <p:cNvPr id="7" name="Content Placeholder 2"/>
          <p:cNvSpPr txBox="1">
            <a:spLocks/>
          </p:cNvSpPr>
          <p:nvPr/>
        </p:nvSpPr>
        <p:spPr>
          <a:xfrm>
            <a:off x="8267700" y="1323975"/>
            <a:ext cx="3534624" cy="4994275"/>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solidFill>
                  <a:srgbClr val="FFFFFF"/>
                </a:solidFill>
                <a:latin typeface="Calibri"/>
              </a:rPr>
              <a:t>This added functionality, allows a user to render the fields of any category from a single page. This allows to create any type of Bolo from one page.</a:t>
            </a:r>
          </a:p>
          <a:p>
            <a:r>
              <a:rPr lang="EN-US" dirty="0">
                <a:solidFill>
                  <a:srgbClr val="FFFFFF"/>
                </a:solidFill>
                <a:latin typeface="Calibri"/>
              </a:rPr>
              <a:t>In previous versions, the user had three separate forms they had to use depending on which type of Bolo they wanted to create</a:t>
            </a:r>
          </a:p>
        </p:txBody>
      </p:sp>
    </p:spTree>
    <p:extLst>
      <p:ext uri="{BB962C8B-B14F-4D97-AF65-F5344CB8AC3E}">
        <p14:creationId xmlns:p14="http://schemas.microsoft.com/office/powerpoint/2010/main" val="1981095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#1180 – Set Password</a:t>
            </a:r>
            <a:endParaRPr lang="en-US"/>
          </a:p>
        </p:txBody>
      </p:sp>
      <p:pic>
        <p:nvPicPr>
          <p:cNvPr id="6" name="Content Placeholder 5" descr="New User First Login.png"/>
          <p:cNvPicPr>
            <a:picLocks noGrp="1" noChangeAspect="1"/>
          </p:cNvPicPr>
          <p:nvPr>
            <p:ph idx="1"/>
          </p:nvPr>
        </p:nvPicPr>
        <p:blipFill>
          <a:blip r:embed="rId2"/>
          <a:stretch>
            <a:fillRect/>
          </a:stretch>
        </p:blipFill>
        <p:spPr>
          <a:xfrm>
            <a:off x="37221" y="1420138"/>
            <a:ext cx="8387642" cy="4823500"/>
          </a:xfrm>
        </p:spPr>
      </p:pic>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12</a:t>
            </a:fld>
            <a:endParaRPr lang="en-US"/>
          </a:p>
        </p:txBody>
      </p:sp>
      <p:sp>
        <p:nvSpPr>
          <p:cNvPr id="7" name="Content Placeholder 2"/>
          <p:cNvSpPr txBox="1">
            <a:spLocks/>
          </p:cNvSpPr>
          <p:nvPr/>
        </p:nvSpPr>
        <p:spPr>
          <a:xfrm>
            <a:off x="8432365" y="1326193"/>
            <a:ext cx="3534624" cy="4994275"/>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solidFill>
                  <a:srgbClr val="FFFFFF"/>
                </a:solidFill>
                <a:latin typeface="Calibri"/>
              </a:rPr>
              <a:t>This added functionality assigns every new user a temporary password token which they use to login to the system. They are then prompted to change that password upon initial login.</a:t>
            </a:r>
          </a:p>
          <a:p>
            <a:r>
              <a:rPr lang="EN-US" dirty="0">
                <a:solidFill>
                  <a:srgbClr val="FFFFFF"/>
                </a:solidFill>
                <a:latin typeface="Calibri"/>
              </a:rPr>
              <a:t>In previous versions, the administrator or root user that was registering the user needed to assign the user a password. The user was never prompted to change that password.</a:t>
            </a:r>
          </a:p>
        </p:txBody>
      </p:sp>
    </p:spTree>
    <p:extLst>
      <p:ext uri="{BB962C8B-B14F-4D97-AF65-F5344CB8AC3E}">
        <p14:creationId xmlns:p14="http://schemas.microsoft.com/office/powerpoint/2010/main" val="853639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#1187 – Generate watermark on BOLOs</a:t>
            </a:r>
            <a:endParaRPr lang="en-US"/>
          </a:p>
        </p:txBody>
      </p:sp>
      <p:pic>
        <p:nvPicPr>
          <p:cNvPr id="6" name="Content Placeholder 5" descr="BOLO Watermark.png"/>
          <p:cNvPicPr>
            <a:picLocks noGrp="1" noChangeAspect="1"/>
          </p:cNvPicPr>
          <p:nvPr>
            <p:ph idx="1"/>
          </p:nvPr>
        </p:nvPicPr>
        <p:blipFill>
          <a:blip r:embed="rId2"/>
          <a:stretch>
            <a:fillRect/>
          </a:stretch>
        </p:blipFill>
        <p:spPr>
          <a:xfrm>
            <a:off x="76200" y="1362075"/>
            <a:ext cx="6690357" cy="4594225"/>
          </a:xfrm>
        </p:spPr>
      </p:pic>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13</a:t>
            </a:fld>
            <a:endParaRPr lang="en-US"/>
          </a:p>
        </p:txBody>
      </p:sp>
      <p:pic>
        <p:nvPicPr>
          <p:cNvPr id="8" name="Picture 7" descr="Screen Shot 2016-11-30 at 3.22.56 PM.png"/>
          <p:cNvPicPr>
            <a:picLocks noChangeAspect="1"/>
          </p:cNvPicPr>
          <p:nvPr/>
        </p:nvPicPr>
        <p:blipFill>
          <a:blip r:embed="rId3"/>
          <a:stretch>
            <a:fillRect/>
          </a:stretch>
        </p:blipFill>
        <p:spPr>
          <a:xfrm>
            <a:off x="6868834" y="2141067"/>
            <a:ext cx="5235632" cy="3026131"/>
          </a:xfrm>
          <a:prstGeom prst="rect">
            <a:avLst/>
          </a:prstGeom>
        </p:spPr>
      </p:pic>
    </p:spTree>
    <p:extLst>
      <p:ext uri="{BB962C8B-B14F-4D97-AF65-F5344CB8AC3E}">
        <p14:creationId xmlns:p14="http://schemas.microsoft.com/office/powerpoint/2010/main" val="1347310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#1199 – Adjust PDF Rendering for MongoDB</a:t>
            </a:r>
          </a:p>
        </p:txBody>
      </p:sp>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14</a:t>
            </a:fld>
            <a:endParaRPr lang="en-US"/>
          </a:p>
        </p:txBody>
      </p:sp>
      <p:pic>
        <p:nvPicPr>
          <p:cNvPr id="8" name="Content Placeholder 7" descr="BOLO2 (1).png"/>
          <p:cNvPicPr>
            <a:picLocks noGrp="1" noChangeAspect="1"/>
          </p:cNvPicPr>
          <p:nvPr>
            <p:ph idx="1"/>
          </p:nvPr>
        </p:nvPicPr>
        <p:blipFill>
          <a:blip r:embed="rId3"/>
          <a:stretch>
            <a:fillRect/>
          </a:stretch>
        </p:blipFill>
        <p:spPr>
          <a:xfrm>
            <a:off x="57161" y="1343025"/>
            <a:ext cx="4758559" cy="4594225"/>
          </a:xfrm>
        </p:spPr>
      </p:pic>
      <p:pic>
        <p:nvPicPr>
          <p:cNvPr id="9" name="Picture 8" descr="Screen Shot 2016-11-30 at 3.34.58 PM.png"/>
          <p:cNvPicPr>
            <a:picLocks noChangeAspect="1"/>
          </p:cNvPicPr>
          <p:nvPr/>
        </p:nvPicPr>
        <p:blipFill>
          <a:blip r:embed="rId4"/>
          <a:stretch>
            <a:fillRect/>
          </a:stretch>
        </p:blipFill>
        <p:spPr>
          <a:xfrm>
            <a:off x="4868202" y="1333500"/>
            <a:ext cx="4121063" cy="4621792"/>
          </a:xfrm>
          <a:prstGeom prst="rect">
            <a:avLst/>
          </a:prstGeom>
        </p:spPr>
      </p:pic>
      <p:sp>
        <p:nvSpPr>
          <p:cNvPr id="10" name="Content Placeholder 2"/>
          <p:cNvSpPr txBox="1">
            <a:spLocks/>
          </p:cNvSpPr>
          <p:nvPr/>
        </p:nvSpPr>
        <p:spPr>
          <a:xfrm>
            <a:off x="9044759" y="2228850"/>
            <a:ext cx="2897187" cy="2990493"/>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solidFill>
                  <a:srgbClr val="FFFFFF"/>
                </a:solidFill>
                <a:latin typeface="Calibri"/>
              </a:rPr>
              <a:t>This added functionality allows the PDF to be rendered more cleanly, with text being more centered and readable. Also more than one image can be rendered in the PDF. The watermark is also rendered when applicable.</a:t>
            </a:r>
            <a:endParaRPr lang="en-US" dirty="0">
              <a:solidFill>
                <a:srgbClr val="FFFFFF"/>
              </a:solidFill>
              <a:latin typeface="Calibri"/>
            </a:endParaRPr>
          </a:p>
          <a:p>
            <a:pPr marL="0" indent="0">
              <a:buNone/>
            </a:pPr>
            <a:endParaRPr lang="EN-US" dirty="0">
              <a:solidFill>
                <a:srgbClr val="FFFFFF"/>
              </a:solidFill>
              <a:latin typeface="Calibri"/>
            </a:endParaRPr>
          </a:p>
        </p:txBody>
      </p:sp>
    </p:spTree>
    <p:extLst>
      <p:ext uri="{BB962C8B-B14F-4D97-AF65-F5344CB8AC3E}">
        <p14:creationId xmlns:p14="http://schemas.microsoft.com/office/powerpoint/2010/main" val="716850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#1195 – Adjust CSV Uploading</a:t>
            </a:r>
          </a:p>
        </p:txBody>
      </p:sp>
      <p:pic>
        <p:nvPicPr>
          <p:cNvPr id="7" name="Content Placeholder 6" descr="Multi User Upload.png"/>
          <p:cNvPicPr>
            <a:picLocks noGrp="1" noChangeAspect="1"/>
          </p:cNvPicPr>
          <p:nvPr>
            <p:ph idx="1"/>
          </p:nvPr>
        </p:nvPicPr>
        <p:blipFill>
          <a:blip r:embed="rId3"/>
          <a:stretch>
            <a:fillRect/>
          </a:stretch>
        </p:blipFill>
        <p:spPr>
          <a:xfrm>
            <a:off x="57161" y="1362075"/>
            <a:ext cx="8077758" cy="4594225"/>
          </a:xfrm>
        </p:spPr>
      </p:pic>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15</a:t>
            </a:fld>
            <a:endParaRPr lang="en-US"/>
          </a:p>
        </p:txBody>
      </p:sp>
      <p:sp>
        <p:nvSpPr>
          <p:cNvPr id="8" name="Content Placeholder 2"/>
          <p:cNvSpPr txBox="1">
            <a:spLocks/>
          </p:cNvSpPr>
          <p:nvPr/>
        </p:nvSpPr>
        <p:spPr>
          <a:xfrm>
            <a:off x="8383598" y="2552700"/>
            <a:ext cx="3533775" cy="2333002"/>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solidFill>
                  <a:srgbClr val="FFFFFF"/>
                </a:solidFill>
                <a:latin typeface="Calibri"/>
              </a:rPr>
              <a:t>This added functionality allows a root or administrative user to upload a csv of users so that they can register more than one user at time</a:t>
            </a:r>
          </a:p>
        </p:txBody>
      </p:sp>
    </p:spTree>
    <p:extLst>
      <p:ext uri="{BB962C8B-B14F-4D97-AF65-F5344CB8AC3E}">
        <p14:creationId xmlns:p14="http://schemas.microsoft.com/office/powerpoint/2010/main" val="4247832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Test Cases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830848111"/>
              </p:ext>
            </p:extLst>
          </p:nvPr>
        </p:nvGraphicFramePr>
        <p:xfrm>
          <a:off x="1222952" y="1926075"/>
          <a:ext cx="2600018" cy="3871610"/>
        </p:xfrm>
        <a:graphic>
          <a:graphicData uri="http://schemas.openxmlformats.org/drawingml/2006/table">
            <a:tbl>
              <a:tblPr firstRow="1" firstCol="1" bandRow="1">
                <a:tableStyleId>{5C22544A-7EE6-4342-B048-85BDC9FD1C3A}</a:tableStyleId>
              </a:tblPr>
              <a:tblGrid>
                <a:gridCol w="605849">
                  <a:extLst>
                    <a:ext uri="{9D8B030D-6E8A-4147-A177-3AD203B41FA5}">
                      <a16:colId xmlns:a16="http://schemas.microsoft.com/office/drawing/2014/main" val="1868750974"/>
                    </a:ext>
                  </a:extLst>
                </a:gridCol>
                <a:gridCol w="1994169">
                  <a:extLst>
                    <a:ext uri="{9D8B030D-6E8A-4147-A177-3AD203B41FA5}">
                      <a16:colId xmlns:a16="http://schemas.microsoft.com/office/drawing/2014/main" val="3687532799"/>
                    </a:ext>
                  </a:extLst>
                </a:gridCol>
              </a:tblGrid>
              <a:tr h="115435">
                <a:tc>
                  <a:txBody>
                    <a:bodyPr/>
                    <a:lstStyle/>
                    <a:p>
                      <a:pPr marL="0" marR="0">
                        <a:lnSpc>
                          <a:spcPct val="110000"/>
                        </a:lnSpc>
                        <a:spcBef>
                          <a:spcPts val="0"/>
                        </a:spcBef>
                        <a:spcAft>
                          <a:spcPts val="600"/>
                        </a:spcAft>
                      </a:pPr>
                      <a:r>
                        <a:rPr lang="en-US" sz="800">
                          <a:effectLst/>
                        </a:rPr>
                        <a:t>ID</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473" marR="43473" marT="0" marB="0"/>
                </a:tc>
                <a:tc>
                  <a:txBody>
                    <a:bodyPr/>
                    <a:lstStyle/>
                    <a:p>
                      <a:pPr marL="0" marR="0">
                        <a:lnSpc>
                          <a:spcPct val="110000"/>
                        </a:lnSpc>
                        <a:spcBef>
                          <a:spcPts val="0"/>
                        </a:spcBef>
                        <a:spcAft>
                          <a:spcPts val="600"/>
                        </a:spcAft>
                      </a:pPr>
                      <a:r>
                        <a:rPr lang="en-US" sz="800">
                          <a:effectLst/>
                        </a:rPr>
                        <a:t>BOLO_CreateUser_1</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473" marR="43473" marT="0" marB="0"/>
                </a:tc>
                <a:extLst>
                  <a:ext uri="{0D108BD9-81ED-4DB2-BD59-A6C34878D82A}">
                    <a16:rowId xmlns:a16="http://schemas.microsoft.com/office/drawing/2014/main" val="340992953"/>
                  </a:ext>
                </a:extLst>
              </a:tr>
              <a:tr h="481680">
                <a:tc>
                  <a:txBody>
                    <a:bodyPr/>
                    <a:lstStyle/>
                    <a:p>
                      <a:pPr marL="0" marR="0">
                        <a:lnSpc>
                          <a:spcPct val="110000"/>
                        </a:lnSpc>
                        <a:spcBef>
                          <a:spcPts val="0"/>
                        </a:spcBef>
                        <a:spcAft>
                          <a:spcPts val="600"/>
                        </a:spcAft>
                      </a:pPr>
                      <a:r>
                        <a:rPr lang="en-US" sz="800">
                          <a:effectLst/>
                        </a:rPr>
                        <a:t>Purpose</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473" marR="43473" marT="0" marB="0"/>
                </a:tc>
                <a:tc>
                  <a:txBody>
                    <a:bodyPr/>
                    <a:lstStyle/>
                    <a:p>
                      <a:pPr marL="0" marR="0">
                        <a:lnSpc>
                          <a:spcPct val="110000"/>
                        </a:lnSpc>
                        <a:spcBef>
                          <a:spcPts val="0"/>
                        </a:spcBef>
                        <a:spcAft>
                          <a:spcPts val="600"/>
                        </a:spcAft>
                      </a:pPr>
                      <a:r>
                        <a:rPr lang="en-US" sz="800">
                          <a:effectLst/>
                        </a:rPr>
                        <a:t>Sunny-day test to create a new officer user</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473" marR="43473" marT="0" marB="0"/>
                </a:tc>
                <a:extLst>
                  <a:ext uri="{0D108BD9-81ED-4DB2-BD59-A6C34878D82A}">
                    <a16:rowId xmlns:a16="http://schemas.microsoft.com/office/drawing/2014/main" val="2391193971"/>
                  </a:ext>
                </a:extLst>
              </a:tr>
              <a:tr h="881220">
                <a:tc>
                  <a:txBody>
                    <a:bodyPr/>
                    <a:lstStyle/>
                    <a:p>
                      <a:pPr marL="0" marR="0">
                        <a:lnSpc>
                          <a:spcPct val="110000"/>
                        </a:lnSpc>
                        <a:spcBef>
                          <a:spcPts val="0"/>
                        </a:spcBef>
                        <a:spcAft>
                          <a:spcPts val="600"/>
                        </a:spcAft>
                      </a:pPr>
                      <a:r>
                        <a:rPr lang="en-US" sz="800">
                          <a:effectLst/>
                        </a:rPr>
                        <a:t>Precondition</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473" marR="43473" marT="0" marB="0"/>
                </a:tc>
                <a:tc>
                  <a:txBody>
                    <a:bodyPr/>
                    <a:lstStyle/>
                    <a:p>
                      <a:pPr marL="0" marR="0">
                        <a:lnSpc>
                          <a:spcPct val="110000"/>
                        </a:lnSpc>
                        <a:spcBef>
                          <a:spcPts val="0"/>
                        </a:spcBef>
                        <a:spcAft>
                          <a:spcPts val="600"/>
                        </a:spcAft>
                      </a:pPr>
                      <a:r>
                        <a:rPr lang="en-US" sz="800">
                          <a:effectLst/>
                        </a:rPr>
                        <a:t>A user is signed in as an administrator</a:t>
                      </a:r>
                    </a:p>
                    <a:p>
                      <a:pPr marL="0" marR="0">
                        <a:lnSpc>
                          <a:spcPct val="110000"/>
                        </a:lnSpc>
                        <a:spcBef>
                          <a:spcPts val="0"/>
                        </a:spcBef>
                        <a:spcAft>
                          <a:spcPts val="600"/>
                        </a:spcAft>
                      </a:pPr>
                      <a:r>
                        <a:rPr lang="en-US" sz="800">
                          <a:effectLst/>
                        </a:rPr>
                        <a:t>The node app is running</a:t>
                      </a:r>
                    </a:p>
                    <a:p>
                      <a:pPr marL="0" marR="0">
                        <a:lnSpc>
                          <a:spcPct val="110000"/>
                        </a:lnSpc>
                        <a:spcBef>
                          <a:spcPts val="0"/>
                        </a:spcBef>
                        <a:spcAft>
                          <a:spcPts val="600"/>
                        </a:spcAft>
                      </a:pPr>
                      <a:r>
                        <a:rPr lang="en-US" sz="800">
                          <a:effectLst/>
                        </a:rPr>
                        <a:t>The node app is connected to database</a:t>
                      </a:r>
                    </a:p>
                    <a:p>
                      <a:pPr marL="0" marR="0">
                        <a:lnSpc>
                          <a:spcPct val="110000"/>
                        </a:lnSpc>
                        <a:spcBef>
                          <a:spcPts val="0"/>
                        </a:spcBef>
                        <a:spcAft>
                          <a:spcPts val="600"/>
                        </a:spcAft>
                      </a:pPr>
                      <a:r>
                        <a:rPr lang="en-US" sz="800">
                          <a:effectLst/>
                        </a:rPr>
                        <a:t>The user does not exist on the database</a:t>
                      </a:r>
                    </a:p>
                    <a:p>
                      <a:pPr marL="0" marR="0">
                        <a:lnSpc>
                          <a:spcPct val="110000"/>
                        </a:lnSpc>
                        <a:spcBef>
                          <a:spcPts val="0"/>
                        </a:spcBef>
                        <a:spcAft>
                          <a:spcPts val="600"/>
                        </a:spcAft>
                      </a:pPr>
                      <a:r>
                        <a:rPr lang="en-US" sz="800">
                          <a:effectLst/>
                        </a:rPr>
                        <a:t>Agency Pinecrest exists on the server</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473" marR="43473" marT="0" marB="0"/>
                </a:tc>
                <a:extLst>
                  <a:ext uri="{0D108BD9-81ED-4DB2-BD59-A6C34878D82A}">
                    <a16:rowId xmlns:a16="http://schemas.microsoft.com/office/drawing/2014/main" val="839165888"/>
                  </a:ext>
                </a:extLst>
              </a:tr>
              <a:tr h="1647005">
                <a:tc>
                  <a:txBody>
                    <a:bodyPr/>
                    <a:lstStyle/>
                    <a:p>
                      <a:pPr marL="0" marR="0">
                        <a:lnSpc>
                          <a:spcPct val="110000"/>
                        </a:lnSpc>
                        <a:spcBef>
                          <a:spcPts val="0"/>
                        </a:spcBef>
                        <a:spcAft>
                          <a:spcPts val="600"/>
                        </a:spcAft>
                      </a:pPr>
                      <a:r>
                        <a:rPr lang="en-US" sz="800">
                          <a:effectLst/>
                        </a:rPr>
                        <a:t>Input</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473" marR="43473" marT="0" marB="0"/>
                </a:tc>
                <a:tc>
                  <a:txBody>
                    <a:bodyPr/>
                    <a:lstStyle/>
                    <a:p>
                      <a:pPr marL="0" marR="0">
                        <a:lnSpc>
                          <a:spcPct val="110000"/>
                        </a:lnSpc>
                        <a:spcBef>
                          <a:spcPts val="0"/>
                        </a:spcBef>
                        <a:spcAft>
                          <a:spcPts val="600"/>
                        </a:spcAft>
                      </a:pPr>
                      <a:r>
                        <a:rPr lang="en-US" sz="800">
                          <a:effectLst/>
                        </a:rPr>
                        <a:t>Username: abc123</a:t>
                      </a:r>
                    </a:p>
                    <a:p>
                      <a:pPr marL="0" marR="0">
                        <a:lnSpc>
                          <a:spcPct val="110000"/>
                        </a:lnSpc>
                        <a:spcBef>
                          <a:spcPts val="0"/>
                        </a:spcBef>
                        <a:spcAft>
                          <a:spcPts val="600"/>
                        </a:spcAft>
                      </a:pPr>
                      <a:r>
                        <a:rPr lang="en-US" sz="800">
                          <a:effectLst/>
                        </a:rPr>
                        <a:t>First Name: bob</a:t>
                      </a:r>
                    </a:p>
                    <a:p>
                      <a:pPr marL="0" marR="0">
                        <a:lnSpc>
                          <a:spcPct val="110000"/>
                        </a:lnSpc>
                        <a:spcBef>
                          <a:spcPts val="0"/>
                        </a:spcBef>
                        <a:spcAft>
                          <a:spcPts val="600"/>
                        </a:spcAft>
                      </a:pPr>
                      <a:r>
                        <a:rPr lang="en-US" sz="800">
                          <a:effectLst/>
                        </a:rPr>
                        <a:t>Last Name: Test</a:t>
                      </a:r>
                    </a:p>
                    <a:p>
                      <a:pPr marL="0" marR="0">
                        <a:lnSpc>
                          <a:spcPct val="110000"/>
                        </a:lnSpc>
                        <a:spcBef>
                          <a:spcPts val="0"/>
                        </a:spcBef>
                        <a:spcAft>
                          <a:spcPts val="600"/>
                        </a:spcAft>
                      </a:pPr>
                      <a:r>
                        <a:rPr lang="en-US" sz="800">
                          <a:effectLst/>
                        </a:rPr>
                        <a:t>Agency: Pinecrest</a:t>
                      </a:r>
                    </a:p>
                    <a:p>
                      <a:pPr marL="0" marR="0">
                        <a:lnSpc>
                          <a:spcPct val="110000"/>
                        </a:lnSpc>
                        <a:spcBef>
                          <a:spcPts val="0"/>
                        </a:spcBef>
                        <a:spcAft>
                          <a:spcPts val="600"/>
                        </a:spcAft>
                      </a:pPr>
                      <a:r>
                        <a:rPr lang="en-US" sz="800">
                          <a:effectLst/>
                        </a:rPr>
                        <a:t>Email: abc123(@pine.gov)</a:t>
                      </a:r>
                    </a:p>
                    <a:p>
                      <a:pPr marL="0" marR="0">
                        <a:lnSpc>
                          <a:spcPct val="110000"/>
                        </a:lnSpc>
                        <a:spcBef>
                          <a:spcPts val="0"/>
                        </a:spcBef>
                        <a:spcAft>
                          <a:spcPts val="600"/>
                        </a:spcAft>
                      </a:pPr>
                      <a:r>
                        <a:rPr lang="en-US" sz="800">
                          <a:effectLst/>
                        </a:rPr>
                        <a:t>Role: Officer</a:t>
                      </a:r>
                    </a:p>
                    <a:p>
                      <a:pPr marL="0" marR="0">
                        <a:lnSpc>
                          <a:spcPct val="110000"/>
                        </a:lnSpc>
                        <a:spcBef>
                          <a:spcPts val="0"/>
                        </a:spcBef>
                        <a:spcAft>
                          <a:spcPts val="600"/>
                        </a:spcAft>
                      </a:pPr>
                      <a:r>
                        <a:rPr lang="en-US" sz="800">
                          <a:effectLst/>
                        </a:rPr>
                        <a:t>Badge No.: 1234</a:t>
                      </a:r>
                    </a:p>
                    <a:p>
                      <a:pPr marL="0" marR="0">
                        <a:lnSpc>
                          <a:spcPct val="110000"/>
                        </a:lnSpc>
                        <a:spcBef>
                          <a:spcPts val="0"/>
                        </a:spcBef>
                        <a:spcAft>
                          <a:spcPts val="600"/>
                        </a:spcAft>
                      </a:pPr>
                      <a:r>
                        <a:rPr lang="en-US" sz="800">
                          <a:effectLst/>
                        </a:rPr>
                        <a:t>Section / Unit: 1234</a:t>
                      </a:r>
                    </a:p>
                    <a:p>
                      <a:pPr marL="0" marR="0">
                        <a:lnSpc>
                          <a:spcPct val="110000"/>
                        </a:lnSpc>
                        <a:spcBef>
                          <a:spcPts val="0"/>
                        </a:spcBef>
                        <a:spcAft>
                          <a:spcPts val="600"/>
                        </a:spcAft>
                      </a:pPr>
                      <a:r>
                        <a:rPr lang="en-US" sz="800">
                          <a:effectLst/>
                        </a:rPr>
                        <a:t>Rank / Title: Test</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473" marR="43473" marT="0" marB="0"/>
                </a:tc>
                <a:extLst>
                  <a:ext uri="{0D108BD9-81ED-4DB2-BD59-A6C34878D82A}">
                    <a16:rowId xmlns:a16="http://schemas.microsoft.com/office/drawing/2014/main" val="2341866108"/>
                  </a:ext>
                </a:extLst>
              </a:tr>
              <a:tr h="463850">
                <a:tc>
                  <a:txBody>
                    <a:bodyPr/>
                    <a:lstStyle/>
                    <a:p>
                      <a:pPr marL="0" marR="0">
                        <a:lnSpc>
                          <a:spcPct val="110000"/>
                        </a:lnSpc>
                        <a:spcBef>
                          <a:spcPts val="0"/>
                        </a:spcBef>
                        <a:spcAft>
                          <a:spcPts val="600"/>
                        </a:spcAft>
                      </a:pPr>
                      <a:r>
                        <a:rPr lang="en-US" sz="800">
                          <a:effectLst/>
                        </a:rPr>
                        <a:t>Expected Output</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473" marR="43473" marT="0" marB="0"/>
                </a:tc>
                <a:tc>
                  <a:txBody>
                    <a:bodyPr/>
                    <a:lstStyle/>
                    <a:p>
                      <a:pPr marL="0" marR="0">
                        <a:lnSpc>
                          <a:spcPct val="110000"/>
                        </a:lnSpc>
                        <a:spcBef>
                          <a:spcPts val="0"/>
                        </a:spcBef>
                        <a:spcAft>
                          <a:spcPts val="600"/>
                        </a:spcAft>
                      </a:pPr>
                      <a:r>
                        <a:rPr lang="en-US" sz="800" dirty="0">
                          <a:effectLst/>
                        </a:rPr>
                        <a:t>“User abc123 has been registered!”</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473" marR="43473" marT="0" marB="0"/>
                </a:tc>
                <a:extLst>
                  <a:ext uri="{0D108BD9-81ED-4DB2-BD59-A6C34878D82A}">
                    <a16:rowId xmlns:a16="http://schemas.microsoft.com/office/drawing/2014/main" val="1282581191"/>
                  </a:ext>
                </a:extLst>
              </a:tr>
            </a:tbl>
          </a:graphicData>
        </a:graphic>
      </p:graphicFrame>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16</a:t>
            </a:fld>
            <a:endParaRPr lang="en-US"/>
          </a:p>
        </p:txBody>
      </p:sp>
      <p:graphicFrame>
        <p:nvGraphicFramePr>
          <p:cNvPr id="7" name="Table 6"/>
          <p:cNvGraphicFramePr>
            <a:graphicFrameLocks noGrp="1"/>
          </p:cNvGraphicFramePr>
          <p:nvPr>
            <p:extLst>
              <p:ext uri="{D42A27DB-BD31-4B8C-83A1-F6EECF244321}">
                <p14:modId xmlns:p14="http://schemas.microsoft.com/office/powerpoint/2010/main" val="1457287770"/>
              </p:ext>
            </p:extLst>
          </p:nvPr>
        </p:nvGraphicFramePr>
        <p:xfrm>
          <a:off x="7487579" y="1891664"/>
          <a:ext cx="3668101" cy="3969845"/>
        </p:xfrm>
        <a:graphic>
          <a:graphicData uri="http://schemas.openxmlformats.org/drawingml/2006/table">
            <a:tbl>
              <a:tblPr firstRow="1" firstCol="1" bandRow="1">
                <a:tableStyleId>{5C22544A-7EE6-4342-B048-85BDC9FD1C3A}</a:tableStyleId>
              </a:tblPr>
              <a:tblGrid>
                <a:gridCol w="1107781">
                  <a:extLst>
                    <a:ext uri="{9D8B030D-6E8A-4147-A177-3AD203B41FA5}">
                      <a16:colId xmlns:a16="http://schemas.microsoft.com/office/drawing/2014/main" val="3140345439"/>
                    </a:ext>
                  </a:extLst>
                </a:gridCol>
                <a:gridCol w="2560320">
                  <a:extLst>
                    <a:ext uri="{9D8B030D-6E8A-4147-A177-3AD203B41FA5}">
                      <a16:colId xmlns:a16="http://schemas.microsoft.com/office/drawing/2014/main" val="445093047"/>
                    </a:ext>
                  </a:extLst>
                </a:gridCol>
              </a:tblGrid>
              <a:tr h="175183">
                <a:tc>
                  <a:txBody>
                    <a:bodyPr/>
                    <a:lstStyle/>
                    <a:p>
                      <a:pPr marL="0" marR="0">
                        <a:lnSpc>
                          <a:spcPct val="110000"/>
                        </a:lnSpc>
                        <a:spcBef>
                          <a:spcPts val="0"/>
                        </a:spcBef>
                        <a:spcAft>
                          <a:spcPts val="600"/>
                        </a:spcAft>
                      </a:pPr>
                      <a:r>
                        <a:rPr lang="en-US" sz="1100">
                          <a:effectLst/>
                        </a:rPr>
                        <a:t>ID</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tc>
                  <a:txBody>
                    <a:bodyPr/>
                    <a:lstStyle/>
                    <a:p>
                      <a:pPr marL="0" marR="0">
                        <a:lnSpc>
                          <a:spcPct val="110000"/>
                        </a:lnSpc>
                        <a:spcBef>
                          <a:spcPts val="0"/>
                        </a:spcBef>
                        <a:spcAft>
                          <a:spcPts val="600"/>
                        </a:spcAft>
                      </a:pPr>
                      <a:r>
                        <a:rPr lang="en-US" sz="1100">
                          <a:effectLst/>
                        </a:rPr>
                        <a:t>BOLO_CreateCategory_1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extLst>
                  <a:ext uri="{0D108BD9-81ED-4DB2-BD59-A6C34878D82A}">
                    <a16:rowId xmlns:a16="http://schemas.microsoft.com/office/drawing/2014/main" val="696167684"/>
                  </a:ext>
                </a:extLst>
              </a:tr>
              <a:tr h="668470">
                <a:tc>
                  <a:txBody>
                    <a:bodyPr/>
                    <a:lstStyle/>
                    <a:p>
                      <a:pPr marL="0" marR="0">
                        <a:lnSpc>
                          <a:spcPct val="110000"/>
                        </a:lnSpc>
                        <a:spcBef>
                          <a:spcPts val="0"/>
                        </a:spcBef>
                        <a:spcAft>
                          <a:spcPts val="600"/>
                        </a:spcAft>
                      </a:pPr>
                      <a:r>
                        <a:rPr lang="en-US" sz="1100">
                          <a:effectLst/>
                        </a:rPr>
                        <a:t>Purpose</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tc>
                  <a:txBody>
                    <a:bodyPr/>
                    <a:lstStyle/>
                    <a:p>
                      <a:pPr marL="0" marR="0">
                        <a:lnSpc>
                          <a:spcPct val="110000"/>
                        </a:lnSpc>
                        <a:spcBef>
                          <a:spcPts val="0"/>
                        </a:spcBef>
                        <a:spcAft>
                          <a:spcPts val="600"/>
                        </a:spcAft>
                      </a:pPr>
                      <a:r>
                        <a:rPr lang="en-US" sz="1100">
                          <a:effectLst/>
                        </a:rPr>
                        <a:t>Rainy-day test to check if the system will not save a new category with the same name</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extLst>
                  <a:ext uri="{0D108BD9-81ED-4DB2-BD59-A6C34878D82A}">
                    <a16:rowId xmlns:a16="http://schemas.microsoft.com/office/drawing/2014/main" val="895461724"/>
                  </a:ext>
                </a:extLst>
              </a:tr>
              <a:tr h="1093081">
                <a:tc>
                  <a:txBody>
                    <a:bodyPr/>
                    <a:lstStyle/>
                    <a:p>
                      <a:pPr marL="0" marR="0">
                        <a:lnSpc>
                          <a:spcPct val="110000"/>
                        </a:lnSpc>
                        <a:spcBef>
                          <a:spcPts val="0"/>
                        </a:spcBef>
                        <a:spcAft>
                          <a:spcPts val="600"/>
                        </a:spcAft>
                      </a:pPr>
                      <a:r>
                        <a:rPr lang="en-US" sz="1100">
                          <a:effectLst/>
                        </a:rPr>
                        <a:t>Precondition</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tc>
                  <a:txBody>
                    <a:bodyPr/>
                    <a:lstStyle/>
                    <a:p>
                      <a:pPr marL="0" marR="0">
                        <a:lnSpc>
                          <a:spcPct val="110000"/>
                        </a:lnSpc>
                        <a:spcBef>
                          <a:spcPts val="0"/>
                        </a:spcBef>
                        <a:spcAft>
                          <a:spcPts val="600"/>
                        </a:spcAft>
                      </a:pPr>
                      <a:r>
                        <a:rPr lang="en-US" sz="1100" dirty="0">
                          <a:effectLst/>
                        </a:rPr>
                        <a:t>The user is signed in as a root user</a:t>
                      </a:r>
                    </a:p>
                    <a:p>
                      <a:pPr marL="0" marR="0">
                        <a:lnSpc>
                          <a:spcPct val="110000"/>
                        </a:lnSpc>
                        <a:spcBef>
                          <a:spcPts val="0"/>
                        </a:spcBef>
                        <a:spcAft>
                          <a:spcPts val="600"/>
                        </a:spcAft>
                      </a:pPr>
                      <a:r>
                        <a:rPr lang="en-US" sz="1100" dirty="0">
                          <a:effectLst/>
                        </a:rPr>
                        <a:t>The node app is running</a:t>
                      </a:r>
                    </a:p>
                    <a:p>
                      <a:pPr marL="0" marR="0">
                        <a:lnSpc>
                          <a:spcPct val="110000"/>
                        </a:lnSpc>
                        <a:spcBef>
                          <a:spcPts val="0"/>
                        </a:spcBef>
                        <a:spcAft>
                          <a:spcPts val="600"/>
                        </a:spcAft>
                      </a:pPr>
                      <a:r>
                        <a:rPr lang="en-US" sz="1100" dirty="0">
                          <a:effectLst/>
                        </a:rPr>
                        <a:t>The node app is connected to database</a:t>
                      </a:r>
                    </a:p>
                    <a:p>
                      <a:pPr marL="0" marR="0">
                        <a:lnSpc>
                          <a:spcPct val="110000"/>
                        </a:lnSpc>
                        <a:spcBef>
                          <a:spcPts val="0"/>
                        </a:spcBef>
                        <a:spcAft>
                          <a:spcPts val="600"/>
                        </a:spcAft>
                      </a:pPr>
                      <a:r>
                        <a:rPr lang="en-US" sz="1100" dirty="0">
                          <a:effectLst/>
                        </a:rPr>
                        <a:t>The category Car already exists on the database</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extLst>
                  <a:ext uri="{0D108BD9-81ED-4DB2-BD59-A6C34878D82A}">
                    <a16:rowId xmlns:a16="http://schemas.microsoft.com/office/drawing/2014/main" val="3400364426"/>
                  </a:ext>
                </a:extLst>
              </a:tr>
              <a:tr h="597937">
                <a:tc>
                  <a:txBody>
                    <a:bodyPr/>
                    <a:lstStyle/>
                    <a:p>
                      <a:pPr marL="0" marR="0">
                        <a:lnSpc>
                          <a:spcPct val="110000"/>
                        </a:lnSpc>
                        <a:spcBef>
                          <a:spcPts val="0"/>
                        </a:spcBef>
                        <a:spcAft>
                          <a:spcPts val="600"/>
                        </a:spcAft>
                      </a:pPr>
                      <a:r>
                        <a:rPr lang="en-US" sz="1100">
                          <a:effectLst/>
                        </a:rPr>
                        <a:t>Input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tc>
                  <a:txBody>
                    <a:bodyPr/>
                    <a:lstStyle/>
                    <a:p>
                      <a:pPr marL="0" marR="0">
                        <a:lnSpc>
                          <a:spcPct val="110000"/>
                        </a:lnSpc>
                        <a:spcBef>
                          <a:spcPts val="0"/>
                        </a:spcBef>
                        <a:spcAft>
                          <a:spcPts val="600"/>
                        </a:spcAft>
                      </a:pPr>
                      <a:r>
                        <a:rPr lang="en-US" sz="1100">
                          <a:effectLst/>
                        </a:rPr>
                        <a:t>Enter A Name For The New BOLO Category: Car</a:t>
                      </a:r>
                    </a:p>
                    <a:p>
                      <a:pPr marL="0" marR="0">
                        <a:lnSpc>
                          <a:spcPct val="110000"/>
                        </a:lnSpc>
                        <a:spcBef>
                          <a:spcPts val="0"/>
                        </a:spcBef>
                        <a:spcAft>
                          <a:spcPts val="600"/>
                        </a:spcAft>
                      </a:pPr>
                      <a:r>
                        <a:rPr lang="en-US" sz="1100">
                          <a:effectLst/>
                        </a:rPr>
                        <a:t>Enter Fields {abc, qwe, asd, zxc, xyz}</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extLst>
                  <a:ext uri="{0D108BD9-81ED-4DB2-BD59-A6C34878D82A}">
                    <a16:rowId xmlns:a16="http://schemas.microsoft.com/office/drawing/2014/main" val="1854896414"/>
                  </a:ext>
                </a:extLst>
              </a:tr>
              <a:tr h="1336939">
                <a:tc>
                  <a:txBody>
                    <a:bodyPr/>
                    <a:lstStyle/>
                    <a:p>
                      <a:pPr marL="0" marR="0">
                        <a:lnSpc>
                          <a:spcPct val="110000"/>
                        </a:lnSpc>
                        <a:spcBef>
                          <a:spcPts val="0"/>
                        </a:spcBef>
                        <a:spcAft>
                          <a:spcPts val="600"/>
                        </a:spcAft>
                      </a:pPr>
                      <a:r>
                        <a:rPr lang="en-US" sz="1100">
                          <a:effectLst/>
                        </a:rPr>
                        <a:t>Expected Output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tc>
                  <a:txBody>
                    <a:bodyPr/>
                    <a:lstStyle/>
                    <a:p>
                      <a:pPr marL="0" marR="0">
                        <a:lnSpc>
                          <a:spcPct val="110000"/>
                        </a:lnSpc>
                        <a:spcBef>
                          <a:spcPts val="0"/>
                        </a:spcBef>
                        <a:spcAft>
                          <a:spcPts val="600"/>
                        </a:spcAft>
                      </a:pPr>
                      <a:r>
                        <a:rPr lang="en-US" sz="1100" dirty="0">
                          <a:effectLst/>
                        </a:rPr>
                        <a:t>“Category Car already exists on the database”</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extLst>
                  <a:ext uri="{0D108BD9-81ED-4DB2-BD59-A6C34878D82A}">
                    <a16:rowId xmlns:a16="http://schemas.microsoft.com/office/drawing/2014/main" val="2996900813"/>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636456734"/>
              </p:ext>
            </p:extLst>
          </p:nvPr>
        </p:nvGraphicFramePr>
        <p:xfrm>
          <a:off x="3906376" y="1926075"/>
          <a:ext cx="3497797" cy="3871610"/>
        </p:xfrm>
        <a:graphic>
          <a:graphicData uri="http://schemas.openxmlformats.org/drawingml/2006/table">
            <a:tbl>
              <a:tblPr firstRow="1" firstCol="1" bandRow="1">
                <a:tableStyleId>{5C22544A-7EE6-4342-B048-85BDC9FD1C3A}</a:tableStyleId>
              </a:tblPr>
              <a:tblGrid>
                <a:gridCol w="687140">
                  <a:extLst>
                    <a:ext uri="{9D8B030D-6E8A-4147-A177-3AD203B41FA5}">
                      <a16:colId xmlns:a16="http://schemas.microsoft.com/office/drawing/2014/main" val="2982606607"/>
                    </a:ext>
                  </a:extLst>
                </a:gridCol>
                <a:gridCol w="2810657">
                  <a:extLst>
                    <a:ext uri="{9D8B030D-6E8A-4147-A177-3AD203B41FA5}">
                      <a16:colId xmlns:a16="http://schemas.microsoft.com/office/drawing/2014/main" val="2831844155"/>
                    </a:ext>
                  </a:extLst>
                </a:gridCol>
              </a:tblGrid>
              <a:tr h="197646">
                <a:tc>
                  <a:txBody>
                    <a:bodyPr/>
                    <a:lstStyle/>
                    <a:p>
                      <a:pPr marL="0" marR="0">
                        <a:lnSpc>
                          <a:spcPct val="110000"/>
                        </a:lnSpc>
                        <a:spcBef>
                          <a:spcPts val="0"/>
                        </a:spcBef>
                        <a:spcAft>
                          <a:spcPts val="600"/>
                        </a:spcAft>
                      </a:pPr>
                      <a:r>
                        <a:rPr lang="en-US" sz="1100">
                          <a:effectLst/>
                        </a:rPr>
                        <a:t>ID</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tc>
                  <a:txBody>
                    <a:bodyPr/>
                    <a:lstStyle/>
                    <a:p>
                      <a:pPr marL="0" marR="0">
                        <a:lnSpc>
                          <a:spcPct val="110000"/>
                        </a:lnSpc>
                        <a:spcBef>
                          <a:spcPts val="0"/>
                        </a:spcBef>
                        <a:spcAft>
                          <a:spcPts val="600"/>
                        </a:spcAft>
                      </a:pPr>
                      <a:r>
                        <a:rPr lang="en-US" sz="1100">
                          <a:effectLst/>
                        </a:rPr>
                        <a:t>BOLO_DeleteUser_2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extLst>
                  <a:ext uri="{0D108BD9-81ED-4DB2-BD59-A6C34878D82A}">
                    <a16:rowId xmlns:a16="http://schemas.microsoft.com/office/drawing/2014/main" val="2668174973"/>
                  </a:ext>
                </a:extLst>
              </a:tr>
              <a:tr h="654586">
                <a:tc>
                  <a:txBody>
                    <a:bodyPr/>
                    <a:lstStyle/>
                    <a:p>
                      <a:pPr marL="0" marR="0">
                        <a:lnSpc>
                          <a:spcPct val="110000"/>
                        </a:lnSpc>
                        <a:spcBef>
                          <a:spcPts val="0"/>
                        </a:spcBef>
                        <a:spcAft>
                          <a:spcPts val="600"/>
                        </a:spcAft>
                      </a:pPr>
                      <a:r>
                        <a:rPr lang="en-US" sz="1100">
                          <a:effectLst/>
                        </a:rPr>
                        <a:t>Purpose</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tc>
                  <a:txBody>
                    <a:bodyPr/>
                    <a:lstStyle/>
                    <a:p>
                      <a:pPr marL="0" marR="0">
                        <a:lnSpc>
                          <a:spcPct val="110000"/>
                        </a:lnSpc>
                        <a:spcBef>
                          <a:spcPts val="0"/>
                        </a:spcBef>
                        <a:spcAft>
                          <a:spcPts val="600"/>
                        </a:spcAft>
                      </a:pPr>
                      <a:r>
                        <a:rPr lang="en-US" sz="1100">
                          <a:effectLst/>
                        </a:rPr>
                        <a:t>Rainy-day test to check if an existing officer on the database fails to be removed after password is entered incorrectly</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extLst>
                  <a:ext uri="{0D108BD9-81ED-4DB2-BD59-A6C34878D82A}">
                    <a16:rowId xmlns:a16="http://schemas.microsoft.com/office/drawing/2014/main" val="333022830"/>
                  </a:ext>
                </a:extLst>
              </a:tr>
              <a:tr h="1035598">
                <a:tc>
                  <a:txBody>
                    <a:bodyPr/>
                    <a:lstStyle/>
                    <a:p>
                      <a:pPr marL="0" marR="0">
                        <a:lnSpc>
                          <a:spcPct val="110000"/>
                        </a:lnSpc>
                        <a:spcBef>
                          <a:spcPts val="0"/>
                        </a:spcBef>
                        <a:spcAft>
                          <a:spcPts val="600"/>
                        </a:spcAft>
                      </a:pPr>
                      <a:r>
                        <a:rPr lang="en-US" sz="1100">
                          <a:effectLst/>
                        </a:rPr>
                        <a:t>Precondition</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tc>
                  <a:txBody>
                    <a:bodyPr/>
                    <a:lstStyle/>
                    <a:p>
                      <a:pPr marL="0" marR="0">
                        <a:lnSpc>
                          <a:spcPct val="110000"/>
                        </a:lnSpc>
                        <a:spcBef>
                          <a:spcPts val="0"/>
                        </a:spcBef>
                        <a:spcAft>
                          <a:spcPts val="600"/>
                        </a:spcAft>
                      </a:pPr>
                      <a:r>
                        <a:rPr lang="en-US" sz="1100">
                          <a:effectLst/>
                        </a:rPr>
                        <a:t>The user is signed in as a root user</a:t>
                      </a:r>
                    </a:p>
                    <a:p>
                      <a:pPr marL="0" marR="0">
                        <a:lnSpc>
                          <a:spcPct val="110000"/>
                        </a:lnSpc>
                        <a:spcBef>
                          <a:spcPts val="0"/>
                        </a:spcBef>
                        <a:spcAft>
                          <a:spcPts val="600"/>
                        </a:spcAft>
                      </a:pPr>
                      <a:r>
                        <a:rPr lang="en-US" sz="1100">
                          <a:effectLst/>
                        </a:rPr>
                        <a:t>The node app is running</a:t>
                      </a:r>
                    </a:p>
                    <a:p>
                      <a:pPr marL="0" marR="0">
                        <a:lnSpc>
                          <a:spcPct val="110000"/>
                        </a:lnSpc>
                        <a:spcBef>
                          <a:spcPts val="0"/>
                        </a:spcBef>
                        <a:spcAft>
                          <a:spcPts val="600"/>
                        </a:spcAft>
                      </a:pPr>
                      <a:r>
                        <a:rPr lang="en-US" sz="1100">
                          <a:effectLst/>
                        </a:rPr>
                        <a:t>The node app is connected to database</a:t>
                      </a:r>
                    </a:p>
                    <a:p>
                      <a:pPr marL="0" marR="0">
                        <a:lnSpc>
                          <a:spcPct val="110000"/>
                        </a:lnSpc>
                        <a:spcBef>
                          <a:spcPts val="0"/>
                        </a:spcBef>
                        <a:spcAft>
                          <a:spcPts val="600"/>
                        </a:spcAft>
                      </a:pPr>
                      <a:r>
                        <a:rPr lang="en-US" sz="1100">
                          <a:effectLst/>
                        </a:rPr>
                        <a:t>The user ‘deleteMe’ exists on the database</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extLst>
                  <a:ext uri="{0D108BD9-81ED-4DB2-BD59-A6C34878D82A}">
                    <a16:rowId xmlns:a16="http://schemas.microsoft.com/office/drawing/2014/main" val="3280473898"/>
                  </a:ext>
                </a:extLst>
              </a:tr>
              <a:tr h="674609">
                <a:tc>
                  <a:txBody>
                    <a:bodyPr/>
                    <a:lstStyle/>
                    <a:p>
                      <a:pPr marL="0" marR="0">
                        <a:lnSpc>
                          <a:spcPct val="110000"/>
                        </a:lnSpc>
                        <a:spcBef>
                          <a:spcPts val="0"/>
                        </a:spcBef>
                        <a:spcAft>
                          <a:spcPts val="600"/>
                        </a:spcAft>
                      </a:pPr>
                      <a:r>
                        <a:rPr lang="en-US" sz="1100">
                          <a:effectLst/>
                        </a:rPr>
                        <a:t>Input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tc>
                  <a:txBody>
                    <a:bodyPr/>
                    <a:lstStyle/>
                    <a:p>
                      <a:pPr marL="0" marR="0">
                        <a:lnSpc>
                          <a:spcPct val="110000"/>
                        </a:lnSpc>
                        <a:spcBef>
                          <a:spcPts val="0"/>
                        </a:spcBef>
                        <a:spcAft>
                          <a:spcPts val="600"/>
                        </a:spcAft>
                      </a:pPr>
                      <a:r>
                        <a:rPr lang="en-US" sz="1100">
                          <a:effectLst/>
                        </a:rPr>
                        <a:t>Select ‘Delete User’ on ‘deleteMe’ user details page</a:t>
                      </a:r>
                    </a:p>
                    <a:p>
                      <a:pPr marL="0" marR="0">
                        <a:lnSpc>
                          <a:spcPct val="110000"/>
                        </a:lnSpc>
                        <a:spcBef>
                          <a:spcPts val="0"/>
                        </a:spcBef>
                        <a:spcAft>
                          <a:spcPts val="600"/>
                        </a:spcAft>
                      </a:pPr>
                      <a:r>
                        <a:rPr lang="en-US" sz="1100">
                          <a:effectLst/>
                        </a:rPr>
                        <a:t>Enter incorrect user password</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extLst>
                  <a:ext uri="{0D108BD9-81ED-4DB2-BD59-A6C34878D82A}">
                    <a16:rowId xmlns:a16="http://schemas.microsoft.com/office/drawing/2014/main" val="3226697459"/>
                  </a:ext>
                </a:extLst>
              </a:tr>
              <a:tr h="1309171">
                <a:tc>
                  <a:txBody>
                    <a:bodyPr/>
                    <a:lstStyle/>
                    <a:p>
                      <a:pPr marL="0" marR="0">
                        <a:lnSpc>
                          <a:spcPct val="110000"/>
                        </a:lnSpc>
                        <a:spcBef>
                          <a:spcPts val="0"/>
                        </a:spcBef>
                        <a:spcAft>
                          <a:spcPts val="600"/>
                        </a:spcAft>
                      </a:pPr>
                      <a:r>
                        <a:rPr lang="en-US" sz="1100">
                          <a:effectLst/>
                        </a:rPr>
                        <a:t>Expected Output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tc>
                  <a:txBody>
                    <a:bodyPr/>
                    <a:lstStyle/>
                    <a:p>
                      <a:pPr marL="0" marR="0">
                        <a:lnSpc>
                          <a:spcPct val="110000"/>
                        </a:lnSpc>
                        <a:spcBef>
                          <a:spcPts val="0"/>
                        </a:spcBef>
                        <a:spcAft>
                          <a:spcPts val="600"/>
                        </a:spcAft>
                      </a:pPr>
                      <a:r>
                        <a:rPr lang="en-US" sz="1100" dirty="0">
                          <a:effectLst/>
                        </a:rPr>
                        <a:t>“Password was incorrect. Please try again”</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2336" marR="62336" marT="0" marB="0"/>
                </a:tc>
                <a:extLst>
                  <a:ext uri="{0D108BD9-81ED-4DB2-BD59-A6C34878D82A}">
                    <a16:rowId xmlns:a16="http://schemas.microsoft.com/office/drawing/2014/main" val="3843312232"/>
                  </a:ext>
                </a:extLst>
              </a:tr>
            </a:tbl>
          </a:graphicData>
        </a:graphic>
      </p:graphicFrame>
    </p:spTree>
    <p:extLst>
      <p:ext uri="{BB962C8B-B14F-4D97-AF65-F5344CB8AC3E}">
        <p14:creationId xmlns:p14="http://schemas.microsoft.com/office/powerpoint/2010/main" val="1747687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a:t>The </a:t>
            </a:r>
            <a:r>
              <a:rPr lang="en-US" dirty="0"/>
              <a:t>project was done using agile development where project members had sprint meeting five days of the week. A meeting with the product owner occurs every Friday and sprints last bi-weekly.</a:t>
            </a:r>
          </a:p>
          <a:p>
            <a:endParaRPr lang="en-US" dirty="0"/>
          </a:p>
          <a:p>
            <a:endParaRPr lang="en-US" dirty="0"/>
          </a:p>
          <a:p>
            <a:pPr algn="ctr"/>
            <a:r>
              <a:rPr lang="en-US" dirty="0"/>
              <a:t>Contact Information</a:t>
            </a:r>
          </a:p>
          <a:p>
            <a:pPr marL="201168" lvl="1" indent="0" algn="ctr">
              <a:buNone/>
            </a:pPr>
            <a:r>
              <a:rPr lang="en-US" dirty="0"/>
              <a:t>Brian Zamora: </a:t>
            </a:r>
            <a:r>
              <a:rPr lang="en-US" dirty="0">
                <a:hlinkClick r:id="rId2"/>
              </a:rPr>
              <a:t>bzamo007@fiu.edu</a:t>
            </a:r>
            <a:r>
              <a:rPr lang="en-US"/>
              <a:t> -</a:t>
            </a:r>
            <a:r>
              <a:rPr lang="en-US" dirty="0"/>
              <a:t> Dominick Martelly: </a:t>
            </a:r>
            <a:r>
              <a:rPr lang="en-US" dirty="0">
                <a:hlinkClick r:id="rId3"/>
              </a:rPr>
              <a:t>dmart120@fiu.edu</a:t>
            </a:r>
            <a:endParaRPr lang="en-US" dirty="0"/>
          </a:p>
        </p:txBody>
      </p:sp>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17</a:t>
            </a:fld>
            <a:endParaRPr lang="en-US"/>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674" y="5350329"/>
            <a:ext cx="2088047" cy="518765"/>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86393" y="5353340"/>
            <a:ext cx="2401678" cy="513772"/>
          </a:xfrm>
          <a:prstGeom prst="rect">
            <a:avLst/>
          </a:prstGeom>
        </p:spPr>
      </p:pic>
      <p:pic>
        <p:nvPicPr>
          <p:cNvPr id="8" name="Picture 7"/>
          <p:cNvPicPr>
            <a:picLocks noChangeAspect="1"/>
          </p:cNvPicPr>
          <p:nvPr/>
        </p:nvPicPr>
        <p:blipFill>
          <a:blip r:embed="rId6">
            <a:grayscl/>
            <a:extLst>
              <a:ext uri="{28A0092B-C50C-407E-A947-70E740481C1C}">
                <a14:useLocalDpi xmlns:a14="http://schemas.microsoft.com/office/drawing/2010/main" val="0"/>
              </a:ext>
            </a:extLst>
          </a:blip>
          <a:stretch>
            <a:fillRect/>
          </a:stretch>
        </p:blipFill>
        <p:spPr>
          <a:xfrm>
            <a:off x="6706743" y="5350329"/>
            <a:ext cx="1902454" cy="516783"/>
          </a:xfrm>
          <a:prstGeom prst="rect">
            <a:avLst/>
          </a:prstGeom>
          <a:solidFill>
            <a:schemeClr val="tx1"/>
          </a:solidFill>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27858" y="5350329"/>
            <a:ext cx="1924439" cy="516783"/>
          </a:xfrm>
          <a:prstGeom prst="rect">
            <a:avLst/>
          </a:prstGeom>
          <a:solidFill>
            <a:schemeClr val="tx1"/>
          </a:solidFill>
        </p:spPr>
      </p:pic>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79674" y="4114433"/>
            <a:ext cx="3096431" cy="797898"/>
          </a:xfrm>
          <a:prstGeom prst="rect">
            <a:avLst/>
          </a:prstGeom>
          <a:solidFill>
            <a:schemeClr val="tx1"/>
          </a:solidFill>
        </p:spPr>
      </p:pic>
      <p:pic>
        <p:nvPicPr>
          <p:cNvPr id="11" name="Picture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610989" y="3863084"/>
            <a:ext cx="1300593" cy="1300593"/>
          </a:xfrm>
          <a:prstGeom prst="rect">
            <a:avLst/>
          </a:prstGeom>
        </p:spPr>
      </p:pic>
      <p:pic>
        <p:nvPicPr>
          <p:cNvPr id="12" name="Picture 1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246466" y="4140266"/>
            <a:ext cx="2805831" cy="746231"/>
          </a:xfrm>
          <a:prstGeom prst="rect">
            <a:avLst/>
          </a:prstGeom>
          <a:solidFill>
            <a:schemeClr val="tx1"/>
          </a:solidFill>
        </p:spPr>
      </p:pic>
    </p:spTree>
    <p:extLst>
      <p:ext uri="{BB962C8B-B14F-4D97-AF65-F5344CB8AC3E}">
        <p14:creationId xmlns:p14="http://schemas.microsoft.com/office/powerpoint/2010/main" val="2934996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Definition</a:t>
            </a:r>
          </a:p>
        </p:txBody>
      </p:sp>
      <p:sp>
        <p:nvSpPr>
          <p:cNvPr id="3" name="Footer Placeholder 2"/>
          <p:cNvSpPr>
            <a:spLocks noGrp="1"/>
          </p:cNvSpPr>
          <p:nvPr>
            <p:ph type="ftr" sz="quarter" idx="11"/>
          </p:nvPr>
        </p:nvSpPr>
        <p:spPr/>
        <p:txBody>
          <a:bodyPr/>
          <a:lstStyle/>
          <a:p>
            <a:r>
              <a:rPr lang="en-US"/>
              <a:t>School of Computing and Information Sciences : Florida International University</a:t>
            </a:r>
          </a:p>
        </p:txBody>
      </p:sp>
      <p:sp>
        <p:nvSpPr>
          <p:cNvPr id="4" name="Slide Number Placeholder 3"/>
          <p:cNvSpPr>
            <a:spLocks noGrp="1"/>
          </p:cNvSpPr>
          <p:nvPr>
            <p:ph type="sldNum" sz="quarter" idx="12"/>
          </p:nvPr>
        </p:nvSpPr>
        <p:spPr/>
        <p:txBody>
          <a:bodyPr/>
          <a:lstStyle/>
          <a:p>
            <a:fld id="{E9F0A4EB-221E-4C48-AC8C-D20760A2FCEB}" type="slidenum">
              <a:rPr lang="en-US" smtClean="0"/>
              <a:t>2</a:t>
            </a:fld>
            <a:endParaRPr lang="en-US"/>
          </a:p>
        </p:txBody>
      </p:sp>
      <p:pic>
        <p:nvPicPr>
          <p:cNvPr id="5" name="Shape 164"/>
          <p:cNvPicPr preferRelativeResize="0"/>
          <p:nvPr/>
        </p:nvPicPr>
        <p:blipFill>
          <a:blip r:embed="rId2">
            <a:alphaModFix/>
          </a:blip>
          <a:stretch>
            <a:fillRect/>
          </a:stretch>
        </p:blipFill>
        <p:spPr>
          <a:xfrm>
            <a:off x="485048" y="3530340"/>
            <a:ext cx="5242512" cy="2707435"/>
          </a:xfrm>
          <a:prstGeom prst="rect">
            <a:avLst/>
          </a:prstGeom>
          <a:noFill/>
          <a:ln>
            <a:noFill/>
          </a:ln>
        </p:spPr>
      </p:pic>
      <p:pic>
        <p:nvPicPr>
          <p:cNvPr id="7" name="Shape 166"/>
          <p:cNvPicPr preferRelativeResize="0"/>
          <p:nvPr/>
        </p:nvPicPr>
        <p:blipFill>
          <a:blip r:embed="rId3">
            <a:alphaModFix/>
          </a:blip>
          <a:stretch>
            <a:fillRect/>
          </a:stretch>
        </p:blipFill>
        <p:spPr>
          <a:xfrm>
            <a:off x="6160947" y="1447710"/>
            <a:ext cx="5051536" cy="2987546"/>
          </a:xfrm>
          <a:prstGeom prst="rect">
            <a:avLst/>
          </a:prstGeom>
          <a:noFill/>
          <a:ln>
            <a:noFill/>
          </a:ln>
        </p:spPr>
      </p:pic>
      <p:pic>
        <p:nvPicPr>
          <p:cNvPr id="8" name="Shape 167"/>
          <p:cNvPicPr preferRelativeResize="0"/>
          <p:nvPr/>
        </p:nvPicPr>
        <p:blipFill>
          <a:blip r:embed="rId4">
            <a:alphaModFix/>
          </a:blip>
          <a:stretch>
            <a:fillRect/>
          </a:stretch>
        </p:blipFill>
        <p:spPr>
          <a:xfrm>
            <a:off x="6804595" y="4546261"/>
            <a:ext cx="4492308" cy="1691514"/>
          </a:xfrm>
          <a:prstGeom prst="rect">
            <a:avLst/>
          </a:prstGeom>
          <a:noFill/>
          <a:ln>
            <a:noFill/>
          </a:ln>
        </p:spPr>
      </p:pic>
      <p:pic>
        <p:nvPicPr>
          <p:cNvPr id="9" name="Shape 168"/>
          <p:cNvPicPr preferRelativeResize="0"/>
          <p:nvPr/>
        </p:nvPicPr>
        <p:blipFill>
          <a:blip r:embed="rId5">
            <a:alphaModFix/>
          </a:blip>
          <a:stretch>
            <a:fillRect/>
          </a:stretch>
        </p:blipFill>
        <p:spPr>
          <a:xfrm>
            <a:off x="228535" y="1306227"/>
            <a:ext cx="5328694" cy="2113108"/>
          </a:xfrm>
          <a:prstGeom prst="rect">
            <a:avLst/>
          </a:prstGeom>
          <a:noFill/>
          <a:ln>
            <a:noFill/>
          </a:ln>
        </p:spPr>
      </p:pic>
    </p:spTree>
    <p:extLst>
      <p:ext uri="{BB962C8B-B14F-4D97-AF65-F5344CB8AC3E}">
        <p14:creationId xmlns:p14="http://schemas.microsoft.com/office/powerpoint/2010/main" val="11288922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Definition</a:t>
            </a:r>
          </a:p>
        </p:txBody>
      </p:sp>
      <p:sp>
        <p:nvSpPr>
          <p:cNvPr id="3" name="Footer Placeholder 2"/>
          <p:cNvSpPr>
            <a:spLocks noGrp="1"/>
          </p:cNvSpPr>
          <p:nvPr>
            <p:ph type="ftr" sz="quarter" idx="11"/>
          </p:nvPr>
        </p:nvSpPr>
        <p:spPr/>
        <p:txBody>
          <a:bodyPr/>
          <a:lstStyle/>
          <a:p>
            <a:r>
              <a:rPr lang="en-US"/>
              <a:t>School of Computing and Information Sciences : Florida International University</a:t>
            </a:r>
          </a:p>
        </p:txBody>
      </p:sp>
      <p:sp>
        <p:nvSpPr>
          <p:cNvPr id="4" name="Slide Number Placeholder 3"/>
          <p:cNvSpPr>
            <a:spLocks noGrp="1"/>
          </p:cNvSpPr>
          <p:nvPr>
            <p:ph type="sldNum" sz="quarter" idx="12"/>
          </p:nvPr>
        </p:nvSpPr>
        <p:spPr/>
        <p:txBody>
          <a:bodyPr/>
          <a:lstStyle/>
          <a:p>
            <a:fld id="{E9F0A4EB-221E-4C48-AC8C-D20760A2FCEB}" type="slidenum">
              <a:rPr lang="en-US" smtClean="0"/>
              <a:t>3</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018" y="2803761"/>
            <a:ext cx="3856564" cy="3332957"/>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7724" y="1289594"/>
            <a:ext cx="5417511" cy="3768813"/>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3524" r="12199"/>
          <a:stretch/>
        </p:blipFill>
        <p:spPr>
          <a:xfrm>
            <a:off x="8613333" y="1979646"/>
            <a:ext cx="3182889" cy="3646247"/>
          </a:xfrm>
          <a:prstGeom prst="rect">
            <a:avLst/>
          </a:prstGeom>
        </p:spPr>
      </p:pic>
    </p:spTree>
    <p:extLst>
      <p:ext uri="{BB962C8B-B14F-4D97-AF65-F5344CB8AC3E}">
        <p14:creationId xmlns:p14="http://schemas.microsoft.com/office/powerpoint/2010/main" val="13063332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Use Cases</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11947" y="1274763"/>
            <a:ext cx="4820071" cy="5000527"/>
          </a:xfrm>
          <a:solidFill>
            <a:schemeClr val="tx1">
              <a:alpha val="95000"/>
            </a:schemeClr>
          </a:solidFill>
        </p:spPr>
      </p:pic>
      <p:sp>
        <p:nvSpPr>
          <p:cNvPr id="3" name="Footer Placeholder 2"/>
          <p:cNvSpPr>
            <a:spLocks noGrp="1"/>
          </p:cNvSpPr>
          <p:nvPr>
            <p:ph type="ftr" sz="quarter" idx="11"/>
          </p:nvPr>
        </p:nvSpPr>
        <p:spPr/>
        <p:txBody>
          <a:bodyPr/>
          <a:lstStyle/>
          <a:p>
            <a:r>
              <a:rPr lang="en-US"/>
              <a:t>School of Computing and Information Sciences : Florida International University</a:t>
            </a:r>
          </a:p>
        </p:txBody>
      </p:sp>
      <p:sp>
        <p:nvSpPr>
          <p:cNvPr id="4" name="Slide Number Placeholder 3"/>
          <p:cNvSpPr>
            <a:spLocks noGrp="1"/>
          </p:cNvSpPr>
          <p:nvPr>
            <p:ph type="sldNum" sz="quarter" idx="12"/>
          </p:nvPr>
        </p:nvSpPr>
        <p:spPr/>
        <p:txBody>
          <a:bodyPr/>
          <a:lstStyle/>
          <a:p>
            <a:fld id="{E9F0A4EB-221E-4C48-AC8C-D20760A2FCEB}" type="slidenum">
              <a:rPr lang="en-US" smtClean="0"/>
              <a:t>4</a:t>
            </a:fld>
            <a:endParaRPr lang="en-US"/>
          </a:p>
        </p:txBody>
      </p:sp>
    </p:spTree>
    <p:extLst>
      <p:ext uri="{BB962C8B-B14F-4D97-AF65-F5344CB8AC3E}">
        <p14:creationId xmlns:p14="http://schemas.microsoft.com/office/powerpoint/2010/main" val="225954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Design: Architecture</a:t>
            </a:r>
          </a:p>
        </p:txBody>
      </p:sp>
      <p:sp>
        <p:nvSpPr>
          <p:cNvPr id="6" name="Content Placeholder 5"/>
          <p:cNvSpPr>
            <a:spLocks noGrp="1"/>
          </p:cNvSpPr>
          <p:nvPr>
            <p:ph sz="half" idx="1"/>
          </p:nvPr>
        </p:nvSpPr>
        <p:spPr/>
        <p:txBody>
          <a:bodyPr/>
          <a:lstStyle/>
          <a:p>
            <a:r>
              <a:rPr lang="en-US" dirty="0"/>
              <a:t>BOLO 6.0 uses a Hexagonal architecture.</a:t>
            </a:r>
          </a:p>
          <a:p>
            <a:r>
              <a:rPr lang="en-US" dirty="0"/>
              <a:t>All features within the application are determined through routes which transfer the requests a service, which send the correct call to a repository, which is the entity allowed to read and write from the MongoDB database. The MongoDB was added in this version.</a:t>
            </a:r>
          </a:p>
          <a:p>
            <a:r>
              <a:rPr lang="en-US" dirty="0"/>
              <a:t>Hardware for server</a:t>
            </a:r>
          </a:p>
          <a:p>
            <a:pPr lvl="1"/>
            <a:r>
              <a:rPr lang="en-US" dirty="0"/>
              <a:t>Windows/Apple Computer</a:t>
            </a:r>
          </a:p>
          <a:p>
            <a:pPr lvl="1"/>
            <a:r>
              <a:rPr lang="en-US" dirty="0"/>
              <a:t>Min of 8Gb of RAM</a:t>
            </a:r>
          </a:p>
          <a:p>
            <a:pPr lvl="1"/>
            <a:r>
              <a:rPr lang="en-US" dirty="0"/>
              <a:t>At least 30 GB of disk space</a:t>
            </a:r>
          </a:p>
          <a:p>
            <a:pPr lvl="1"/>
            <a:r>
              <a:rPr lang="en-US" dirty="0"/>
              <a:t>At least 2.0 GHZ processor</a:t>
            </a:r>
          </a:p>
        </p:txBody>
      </p:sp>
      <p:pic>
        <p:nvPicPr>
          <p:cNvPr id="8" name="Content Placeholder 7"/>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18238" y="2085598"/>
            <a:ext cx="4937125" cy="2997955"/>
          </a:xfrm>
        </p:spPr>
      </p:pic>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pPr/>
              <a:t>5</a:t>
            </a:fld>
            <a:endParaRPr lang="en-US"/>
          </a:p>
        </p:txBody>
      </p:sp>
    </p:spTree>
    <p:extLst>
      <p:ext uri="{BB962C8B-B14F-4D97-AF65-F5344CB8AC3E}">
        <p14:creationId xmlns:p14="http://schemas.microsoft.com/office/powerpoint/2010/main" val="3702667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Minimal Class Diagram</a:t>
            </a:r>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14720" y="1277957"/>
            <a:ext cx="9732220" cy="2315331"/>
          </a:xfrm>
        </p:spPr>
      </p:pic>
      <p:sp>
        <p:nvSpPr>
          <p:cNvPr id="5" name="Footer Placeholder 4"/>
          <p:cNvSpPr>
            <a:spLocks noGrp="1"/>
          </p:cNvSpPr>
          <p:nvPr>
            <p:ph type="ftr" sz="quarter" idx="11"/>
          </p:nvPr>
        </p:nvSpPr>
        <p:spPr/>
        <p:txBody>
          <a:bodyPr/>
          <a:lstStyle/>
          <a:p>
            <a:r>
              <a:rPr lang="en-US"/>
              <a:t>School of Computing and Information Sciences : Florida International University</a:t>
            </a:r>
          </a:p>
        </p:txBody>
      </p:sp>
      <p:sp>
        <p:nvSpPr>
          <p:cNvPr id="6" name="Slide Number Placeholder 5"/>
          <p:cNvSpPr>
            <a:spLocks noGrp="1"/>
          </p:cNvSpPr>
          <p:nvPr>
            <p:ph type="sldNum" sz="quarter" idx="12"/>
          </p:nvPr>
        </p:nvSpPr>
        <p:spPr/>
        <p:txBody>
          <a:bodyPr/>
          <a:lstStyle/>
          <a:p>
            <a:fld id="{E9F0A4EB-221E-4C48-AC8C-D20760A2FCEB}" type="slidenum">
              <a:rPr lang="en-US" smtClean="0"/>
              <a:t>6</a:t>
            </a:fld>
            <a:endParaRPr lang="en-US"/>
          </a:p>
        </p:txBody>
      </p:sp>
      <p:sp>
        <p:nvSpPr>
          <p:cNvPr id="2" name="TextBox 1"/>
          <p:cNvSpPr txBox="1"/>
          <p:nvPr/>
        </p:nvSpPr>
        <p:spPr>
          <a:xfrm>
            <a:off x="1154083" y="3593288"/>
            <a:ext cx="10001597" cy="2123658"/>
          </a:xfrm>
          <a:prstGeom prst="rect">
            <a:avLst/>
          </a:prstGeom>
          <a:noFill/>
        </p:spPr>
        <p:txBody>
          <a:bodyPr wrap="square" rtlCol="0">
            <a:spAutoFit/>
          </a:bodyPr>
          <a:lstStyle/>
          <a:p>
            <a:r>
              <a:rPr lang="en-US" sz="2400" dirty="0"/>
              <a:t>Patterns Used</a:t>
            </a:r>
          </a:p>
          <a:p>
            <a:pPr marL="285750" indent="-285750">
              <a:buFont typeface="Arial" panose="020B0604020202020204" pitchFamily="34" charset="0"/>
              <a:buChar char="•"/>
            </a:pPr>
            <a:r>
              <a:rPr lang="en-US" dirty="0"/>
              <a:t>Observer: This is essential to maintain an organized execution of asynchronous calls in order to prevent the system from malfunctioning.</a:t>
            </a:r>
          </a:p>
          <a:p>
            <a:pPr marL="285750" indent="-285750">
              <a:buFont typeface="Arial" panose="020B0604020202020204" pitchFamily="34" charset="0"/>
              <a:buChar char="•"/>
            </a:pPr>
            <a:r>
              <a:rPr lang="en-US" dirty="0"/>
              <a:t>Singleton: Only one instance of the server will be allowed to run at a time</a:t>
            </a:r>
          </a:p>
          <a:p>
            <a:pPr marL="285750" indent="-285750">
              <a:buFont typeface="Arial" panose="020B0604020202020204" pitchFamily="34" charset="0"/>
              <a:buChar char="•"/>
            </a:pPr>
            <a:r>
              <a:rPr lang="en-US" dirty="0"/>
              <a:t>Repository: This abstraction is used to mediate between the domain and the persistent data storage so that if the database service was to be changed, it can be done without altering the entire code.</a:t>
            </a:r>
          </a:p>
          <a:p>
            <a:endParaRPr lang="en-US" dirty="0"/>
          </a:p>
        </p:txBody>
      </p:sp>
    </p:spTree>
    <p:extLst>
      <p:ext uri="{BB962C8B-B14F-4D97-AF65-F5344CB8AC3E}">
        <p14:creationId xmlns:p14="http://schemas.microsoft.com/office/powerpoint/2010/main" val="11323815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Stories</a:t>
            </a:r>
          </a:p>
        </p:txBody>
      </p:sp>
      <p:sp>
        <p:nvSpPr>
          <p:cNvPr id="3" name="Content Placeholder 2"/>
          <p:cNvSpPr>
            <a:spLocks noGrp="1"/>
          </p:cNvSpPr>
          <p:nvPr>
            <p:ph idx="1"/>
          </p:nvPr>
        </p:nvSpPr>
        <p:spPr/>
        <p:txBody>
          <a:bodyPr vert="horz" lIns="0" tIns="45720" rIns="0" bIns="45720" rtlCol="0" anchor="t">
            <a:normAutofit/>
          </a:bodyPr>
          <a:lstStyle/>
          <a:p>
            <a:pPr>
              <a:buFont typeface="Arial" panose="020B0604020202020204" pitchFamily="34" charset="0"/>
              <a:buChar char="•"/>
            </a:pPr>
            <a:r>
              <a:rPr lang="EN-US" sz="2400" dirty="0"/>
              <a:t>#1188 – Convert Database to MongoDB</a:t>
            </a:r>
          </a:p>
          <a:p>
            <a:pPr>
              <a:buFont typeface="Arial" panose="020B0604020202020204" pitchFamily="34" charset="0"/>
              <a:buChar char="•"/>
            </a:pPr>
            <a:r>
              <a:rPr lang="EN-US" sz="2400" dirty="0"/>
              <a:t>#1194 – BOLO Category Creation</a:t>
            </a:r>
          </a:p>
          <a:p>
            <a:pPr>
              <a:buFont typeface="Arial" panose="020B0604020202020204" pitchFamily="34" charset="0"/>
              <a:buChar char="•"/>
            </a:pPr>
            <a:r>
              <a:rPr lang="EN-US" sz="2400" dirty="0"/>
              <a:t>#1179 – View All Pictures On Bolo Details Page</a:t>
            </a:r>
          </a:p>
          <a:p>
            <a:pPr>
              <a:buFont typeface="Arial" panose="020B0604020202020204" pitchFamily="34" charset="0"/>
              <a:buChar char="•"/>
            </a:pPr>
            <a:r>
              <a:rPr lang="EN-US" sz="2400" dirty="0"/>
              <a:t>#1196 – BOLO Template Rendering</a:t>
            </a:r>
          </a:p>
          <a:p>
            <a:pPr>
              <a:buFont typeface="Arial" panose="020B0604020202020204" pitchFamily="34" charset="0"/>
              <a:buChar char="•"/>
            </a:pPr>
            <a:r>
              <a:rPr lang="EN-US" sz="2400" dirty="0"/>
              <a:t>#1180 – Set Password</a:t>
            </a:r>
          </a:p>
          <a:p>
            <a:pPr>
              <a:buFont typeface="Arial" panose="020B0604020202020204" pitchFamily="34" charset="0"/>
              <a:buChar char="•"/>
            </a:pPr>
            <a:r>
              <a:rPr lang="EN-US" sz="2400" dirty="0"/>
              <a:t>#1187 – Generate watermark on BOLOs</a:t>
            </a:r>
          </a:p>
          <a:p>
            <a:pPr>
              <a:buFont typeface="Arial" panose="020B0604020202020204" pitchFamily="34" charset="0"/>
              <a:buChar char="•"/>
            </a:pPr>
            <a:r>
              <a:rPr lang="EN-US" sz="2400" dirty="0"/>
              <a:t>#1195 – Adjust CSV Uploading</a:t>
            </a:r>
          </a:p>
          <a:p>
            <a:pPr>
              <a:buFont typeface="Arial" panose="020B0604020202020204" pitchFamily="34" charset="0"/>
              <a:buChar char="•"/>
            </a:pPr>
            <a:r>
              <a:rPr lang="EN-US" sz="2400" dirty="0"/>
              <a:t>#1199 – Adjust PDF Rendering for MongoDB</a:t>
            </a:r>
          </a:p>
          <a:p>
            <a:endParaRPr lang="en-US" dirty="0"/>
          </a:p>
          <a:p>
            <a:pPr marL="0" indent="0">
              <a:buNone/>
            </a:pPr>
            <a:endParaRPr lang="en-US" dirty="0"/>
          </a:p>
        </p:txBody>
      </p:sp>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7</a:t>
            </a:fld>
            <a:endParaRPr lang="en-US"/>
          </a:p>
        </p:txBody>
      </p:sp>
    </p:spTree>
    <p:extLst>
      <p:ext uri="{BB962C8B-B14F-4D97-AF65-F5344CB8AC3E}">
        <p14:creationId xmlns:p14="http://schemas.microsoft.com/office/powerpoint/2010/main" val="42773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#1188 – Convert Database to MongoDB</a:t>
            </a:r>
            <a:endParaRPr lang="en-US"/>
          </a:p>
        </p:txBody>
      </p:sp>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8</a:t>
            </a:fld>
            <a:endParaRPr lang="en-US"/>
          </a:p>
        </p:txBody>
      </p:sp>
      <p:pic>
        <p:nvPicPr>
          <p:cNvPr id="8" name="Content Placeholder 7" descr="BOLO6 ERD v 3.png"/>
          <p:cNvPicPr>
            <a:picLocks noGrp="1" noChangeAspect="1"/>
          </p:cNvPicPr>
          <p:nvPr>
            <p:ph idx="1"/>
          </p:nvPr>
        </p:nvPicPr>
        <p:blipFill>
          <a:blip r:embed="rId3"/>
          <a:stretch>
            <a:fillRect/>
          </a:stretch>
        </p:blipFill>
        <p:spPr>
          <a:xfrm>
            <a:off x="257175" y="1333500"/>
            <a:ext cx="5273295" cy="4974403"/>
          </a:xfrm>
        </p:spPr>
      </p:pic>
      <p:sp>
        <p:nvSpPr>
          <p:cNvPr id="9" name="Content Placeholder 2"/>
          <p:cNvSpPr>
            <a:spLocks noGrp="1"/>
          </p:cNvSpPr>
          <p:nvPr>
            <p:ph idx="1"/>
          </p:nvPr>
        </p:nvSpPr>
        <p:spPr>
          <a:xfrm>
            <a:off x="5603875" y="1279525"/>
            <a:ext cx="5556250" cy="4995353"/>
          </a:xfrm>
          <a:noFill/>
        </p:spPr>
        <p:txBody>
          <a:bodyPr vert="horz" lIns="0" tIns="45720" rIns="0" bIns="45720" rtlCol="0" anchor="t">
            <a:normAutofit/>
          </a:bodyPr>
          <a:lstStyle/>
          <a:p>
            <a:r>
              <a:rPr lang="EN-US" dirty="0">
                <a:solidFill>
                  <a:srgbClr val="FFFFFF"/>
                </a:solidFill>
                <a:latin typeface="Calibri"/>
              </a:rPr>
              <a:t>Due to security policies being followed by the product owner, the BOLO web application had to be transitioned from Cloudant, an IBM proprietary NoSQL persistence platform), to MongoDB an open source NoSQL persistence platform.</a:t>
            </a:r>
          </a:p>
          <a:p>
            <a:r>
              <a:rPr lang="EN-US" dirty="0">
                <a:solidFill>
                  <a:srgbClr val="FFFFFF"/>
                </a:solidFill>
                <a:latin typeface="Calibri"/>
              </a:rPr>
              <a:t>This allowed for all of the data to be stored in the product owner's own servers.</a:t>
            </a:r>
          </a:p>
        </p:txBody>
      </p:sp>
      <p:sp>
        <p:nvSpPr>
          <p:cNvPr id="7" name="Content Placeholder 2"/>
          <p:cNvSpPr>
            <a:spLocks noGrp="1"/>
          </p:cNvSpPr>
          <p:nvPr>
            <p:ph idx="1"/>
          </p:nvPr>
        </p:nvSpPr>
        <p:spPr>
          <a:xfrm>
            <a:off x="5603875" y="1279525"/>
            <a:ext cx="5556250" cy="4995353"/>
          </a:xfrm>
        </p:spPr>
        <p:txBody>
          <a:bodyPr vert="horz" lIns="0" tIns="45720" rIns="0" bIns="45720" rtlCol="0" anchor="t">
            <a:normAutofit/>
          </a:bodyPr>
          <a:lstStyle/>
          <a:p>
            <a:r>
              <a:rPr lang="EN-US" dirty="0">
                <a:solidFill>
                  <a:srgbClr val="FFFFFF"/>
                </a:solidFill>
                <a:latin typeface="Calibri"/>
              </a:rPr>
              <a:t>Due to security policies being followed by the product owner, the BOLO web application had to be transitioned from Cloudant, an IBM proprietary NoSQL persistence platform), to MongoDB an open source NoSQL persistence platform.</a:t>
            </a:r>
          </a:p>
          <a:p>
            <a:r>
              <a:rPr lang="EN-US" dirty="0">
                <a:solidFill>
                  <a:srgbClr val="FFFFFF"/>
                </a:solidFill>
                <a:latin typeface="Calibri"/>
              </a:rPr>
              <a:t>This allowed for all of the data to be stored in the product owner's own servers.</a:t>
            </a:r>
          </a:p>
        </p:txBody>
      </p:sp>
      <p:pic>
        <p:nvPicPr>
          <p:cNvPr id="12" name="Picture 11" descr="ibm_cloudant_blue.png"/>
          <p:cNvPicPr>
            <a:picLocks noChangeAspect="1"/>
          </p:cNvPicPr>
          <p:nvPr/>
        </p:nvPicPr>
        <p:blipFill>
          <a:blip r:embed="rId4"/>
          <a:stretch>
            <a:fillRect/>
          </a:stretch>
        </p:blipFill>
        <p:spPr>
          <a:xfrm>
            <a:off x="5633508" y="4352925"/>
            <a:ext cx="2743200" cy="779646"/>
          </a:xfrm>
          <a:prstGeom prst="rect">
            <a:avLst/>
          </a:prstGeom>
        </p:spPr>
      </p:pic>
      <p:sp>
        <p:nvSpPr>
          <p:cNvPr id="13" name="Arrow: Right 12"/>
          <p:cNvSpPr/>
          <p:nvPr/>
        </p:nvSpPr>
        <p:spPr>
          <a:xfrm>
            <a:off x="8622917" y="4501030"/>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mongodb-retina-preview.png"/>
          <p:cNvPicPr>
            <a:picLocks noChangeAspect="1"/>
          </p:cNvPicPr>
          <p:nvPr/>
        </p:nvPicPr>
        <p:blipFill>
          <a:blip r:embed="rId5"/>
          <a:srcRect l="-532" t="26064" b="32979"/>
          <a:stretch>
            <a:fillRect/>
          </a:stretch>
        </p:blipFill>
        <p:spPr>
          <a:xfrm>
            <a:off x="9775816" y="4281834"/>
            <a:ext cx="2231422" cy="910093"/>
          </a:xfrm>
          <a:prstGeom prst="rect">
            <a:avLst/>
          </a:prstGeom>
        </p:spPr>
      </p:pic>
      <p:sp>
        <p:nvSpPr>
          <p:cNvPr id="6" name="Content Placeholder 2"/>
          <p:cNvSpPr>
            <a:spLocks noGrp="1"/>
          </p:cNvSpPr>
          <p:nvPr>
            <p:ph idx="1"/>
          </p:nvPr>
        </p:nvSpPr>
        <p:spPr>
          <a:xfrm>
            <a:off x="5603875" y="1279525"/>
            <a:ext cx="5556250" cy="4995353"/>
          </a:xfrm>
        </p:spPr>
        <p:txBody>
          <a:bodyPr vert="horz" lIns="0" tIns="45720" rIns="0" bIns="45720" rtlCol="0" anchor="t">
            <a:normAutofit/>
          </a:bodyPr>
          <a:lstStyle/>
          <a:p>
            <a:r>
              <a:rPr lang="EN-US" dirty="0">
                <a:solidFill>
                  <a:srgbClr val="FFFFFF"/>
                </a:solidFill>
                <a:latin typeface="Calibri"/>
              </a:rPr>
              <a:t>Due to security policies being followed by the product owner, the BOLO web application had to be transitioned from Cloudant (an IBM proprietary NoSQL persistence,</a:t>
            </a:r>
            <a:endParaRPr lang="en-US" dirty="0">
              <a:solidFill>
                <a:srgbClr val="FFFFFF"/>
              </a:solidFill>
              <a:latin typeface="Calibri"/>
            </a:endParaRPr>
          </a:p>
        </p:txBody>
      </p:sp>
      <p:sp>
        <p:nvSpPr>
          <p:cNvPr id="15" name="Content Placeholder 14"/>
          <p:cNvSpPr>
            <a:spLocks noGrp="1"/>
          </p:cNvSpPr>
          <p:nvPr>
            <p:ph idx="1"/>
          </p:nvPr>
        </p:nvSpPr>
        <p:spPr>
          <a:noFill/>
        </p:spPr>
        <p:txBody>
          <a:bodyPr/>
          <a:lstStyle/>
          <a:p>
            <a:endParaRPr lang="en-US"/>
          </a:p>
        </p:txBody>
      </p:sp>
      <p:sp>
        <p:nvSpPr>
          <p:cNvPr id="10" name="Content Placeholder 14"/>
          <p:cNvSpPr>
            <a:spLocks noGrp="1"/>
          </p:cNvSpPr>
          <p:nvPr>
            <p:ph idx="1"/>
          </p:nvPr>
        </p:nvSpPr>
        <p:spPr/>
        <p:txBody>
          <a:bodyPr/>
          <a:lstStyle/>
          <a:p>
            <a:endParaRPr lang="en-US"/>
          </a:p>
        </p:txBody>
      </p:sp>
      <p:sp>
        <p:nvSpPr>
          <p:cNvPr id="3" name="Content Placeholder 14"/>
          <p:cNvSpPr>
            <a:spLocks noGrp="1"/>
          </p:cNvSpPr>
          <p:nvPr>
            <p:ph idx="1"/>
          </p:nvPr>
        </p:nvSpPr>
        <p:spPr>
          <a:noFill/>
        </p:spPr>
        <p:txBody>
          <a:bodyPr/>
          <a:lstStyle/>
          <a:p>
            <a:endParaRPr lang="en-US"/>
          </a:p>
        </p:txBody>
      </p:sp>
    </p:spTree>
    <p:extLst>
      <p:ext uri="{BB962C8B-B14F-4D97-AF65-F5344CB8AC3E}">
        <p14:creationId xmlns:p14="http://schemas.microsoft.com/office/powerpoint/2010/main" val="3587376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#1194 – BOLO Category Creation</a:t>
            </a:r>
            <a:endParaRPr lang="en-US"/>
          </a:p>
        </p:txBody>
      </p:sp>
      <p:pic>
        <p:nvPicPr>
          <p:cNvPr id="6" name="Content Placeholder 5" descr="Category Creation.png"/>
          <p:cNvPicPr>
            <a:picLocks noGrp="1" noChangeAspect="1"/>
          </p:cNvPicPr>
          <p:nvPr>
            <p:ph idx="1"/>
          </p:nvPr>
        </p:nvPicPr>
        <p:blipFill>
          <a:blip r:embed="rId2"/>
          <a:stretch>
            <a:fillRect/>
          </a:stretch>
        </p:blipFill>
        <p:spPr>
          <a:xfrm>
            <a:off x="85725" y="1295400"/>
            <a:ext cx="7989888" cy="4973250"/>
          </a:xfrm>
        </p:spPr>
      </p:pic>
      <p:sp>
        <p:nvSpPr>
          <p:cNvPr id="4" name="Footer Placeholder 3"/>
          <p:cNvSpPr>
            <a:spLocks noGrp="1"/>
          </p:cNvSpPr>
          <p:nvPr>
            <p:ph type="ftr" sz="quarter" idx="11"/>
          </p:nvPr>
        </p:nvSpPr>
        <p:spPr/>
        <p:txBody>
          <a:bodyPr/>
          <a:lstStyle/>
          <a:p>
            <a:r>
              <a:rPr lang="en-US"/>
              <a:t>School of Computing and Information Sciences : Florida International University</a:t>
            </a:r>
          </a:p>
        </p:txBody>
      </p:sp>
      <p:sp>
        <p:nvSpPr>
          <p:cNvPr id="5" name="Slide Number Placeholder 4"/>
          <p:cNvSpPr>
            <a:spLocks noGrp="1"/>
          </p:cNvSpPr>
          <p:nvPr>
            <p:ph type="sldNum" sz="quarter" idx="12"/>
          </p:nvPr>
        </p:nvSpPr>
        <p:spPr/>
        <p:txBody>
          <a:bodyPr/>
          <a:lstStyle/>
          <a:p>
            <a:fld id="{E9F0A4EB-221E-4C48-AC8C-D20760A2FCEB}" type="slidenum">
              <a:rPr lang="en-US" smtClean="0"/>
              <a:t>9</a:t>
            </a:fld>
            <a:endParaRPr lang="en-US"/>
          </a:p>
        </p:txBody>
      </p:sp>
      <p:sp>
        <p:nvSpPr>
          <p:cNvPr id="7" name="Content Placeholder 2"/>
          <p:cNvSpPr txBox="1">
            <a:spLocks/>
          </p:cNvSpPr>
          <p:nvPr/>
        </p:nvSpPr>
        <p:spPr>
          <a:xfrm>
            <a:off x="8162925" y="1276350"/>
            <a:ext cx="3910405" cy="4994275"/>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solidFill>
                  <a:srgbClr val="FFFFFF"/>
                </a:solidFill>
                <a:latin typeface="Calibri"/>
              </a:rPr>
              <a:t>The added functionality, allows a root or administrator of the BOLO system to be able to create their own BOLO Category that other users can use.</a:t>
            </a:r>
          </a:p>
          <a:p>
            <a:r>
              <a:rPr lang="EN-US" dirty="0">
                <a:solidFill>
                  <a:srgbClr val="FFFFFF"/>
                </a:solidFill>
                <a:latin typeface="Calibri"/>
              </a:rPr>
              <a:t>In previous versions, the user was limited to only being able to create a General Bolo, an Auto Theft Bolo, and a Boat Theft Bolo.</a:t>
            </a:r>
          </a:p>
        </p:txBody>
      </p:sp>
    </p:spTree>
    <p:extLst>
      <p:ext uri="{BB962C8B-B14F-4D97-AF65-F5344CB8AC3E}">
        <p14:creationId xmlns:p14="http://schemas.microsoft.com/office/powerpoint/2010/main" val="3927406153"/>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CA72677B-2F8C-4192-8EBE-D360BE3B20F6}"/>
    </a:ext>
  </a:extLst>
</a:theme>
</file>

<file path=ppt/theme/theme2.xml><?xml version="1.0" encoding="utf-8"?>
<a:theme xmlns:a="http://schemas.openxmlformats.org/drawingml/2006/main" name="Retrospect">
  <a:themeElements>
    <a:clrScheme name="Retrospec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CA72677B-2F8C-4192-8EBE-D360BE3B20F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699</TotalTime>
  <Words>1171</Words>
  <Application>Microsoft Office PowerPoint</Application>
  <PresentationFormat>Widescreen</PresentationFormat>
  <Paragraphs>149</Paragraphs>
  <Slides>17</Slides>
  <Notes>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17</vt:i4>
      </vt:variant>
    </vt:vector>
  </HeadingPairs>
  <TitlesOfParts>
    <vt:vector size="23" baseType="lpstr">
      <vt:lpstr>Arial</vt:lpstr>
      <vt:lpstr>Calibri</vt:lpstr>
      <vt:lpstr>Calibri Light</vt:lpstr>
      <vt:lpstr>Times New Roman</vt:lpstr>
      <vt:lpstr>Retrospect</vt:lpstr>
      <vt:lpstr>Retrospect</vt:lpstr>
      <vt:lpstr>BOLO Flier Creator Version 6</vt:lpstr>
      <vt:lpstr>Project Definition</vt:lpstr>
      <vt:lpstr>Project Definition</vt:lpstr>
      <vt:lpstr>Requirements: Use Cases</vt:lpstr>
      <vt:lpstr>System Design: Architecture</vt:lpstr>
      <vt:lpstr>Minimal Class Diagram</vt:lpstr>
      <vt:lpstr>User Stories</vt:lpstr>
      <vt:lpstr>#1188 – Convert Database to MongoDB</vt:lpstr>
      <vt:lpstr>#1194 – BOLO Category Creation</vt:lpstr>
      <vt:lpstr>#1179 – View All Pictures On Bolo Details Page</vt:lpstr>
      <vt:lpstr>#1196 – BOLO Template Rendering</vt:lpstr>
      <vt:lpstr>#1180 – Set Password</vt:lpstr>
      <vt:lpstr>#1187 – Generate watermark on BOLOs</vt:lpstr>
      <vt:lpstr>#1199 – Adjust PDF Rendering for MongoDB</vt:lpstr>
      <vt:lpstr>#1195 – Adjust CSV Uploading</vt:lpstr>
      <vt:lpstr>Sample Test Cases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Dominick Martelly</dc:creator>
  <cp:lastModifiedBy>Dominick Martelly</cp:lastModifiedBy>
  <cp:revision>20</cp:revision>
  <dcterms:created xsi:type="dcterms:W3CDTF">2016-11-29T21:01:33Z</dcterms:created>
  <dcterms:modified xsi:type="dcterms:W3CDTF">2016-11-30T20:42:34Z</dcterms:modified>
</cp:coreProperties>
</file>

<file path=docProps/thumbnail.jpeg>
</file>